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s/slide56.xml" ContentType="application/vnd.openxmlformats-officedocument.presentationml.slide+xml"/>
  <Override PartName="/ppt/slides/slide5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64"/>
  </p:notesMasterIdLst>
  <p:sldIdLst>
    <p:sldId id="257" r:id="rId2"/>
    <p:sldId id="256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  <p:sldId id="305" r:id="rId51"/>
    <p:sldId id="306" r:id="rId52"/>
    <p:sldId id="307" r:id="rId53"/>
    <p:sldId id="308" r:id="rId54"/>
    <p:sldId id="309" r:id="rId55"/>
    <p:sldId id="317" r:id="rId56"/>
    <p:sldId id="310" r:id="rId57"/>
    <p:sldId id="311" r:id="rId58"/>
    <p:sldId id="312" r:id="rId59"/>
    <p:sldId id="313" r:id="rId60"/>
    <p:sldId id="314" r:id="rId61"/>
    <p:sldId id="315" r:id="rId62"/>
    <p:sldId id="316" r:id="rId63"/>
  </p:sldIdLst>
  <p:sldSz cx="9144000" cy="6858000" type="screen4x3"/>
  <p:notesSz cx="6858000" cy="9144000"/>
  <p:defaultTextStyle>
    <a:defPPr>
      <a:defRPr lang="es-MX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FF99"/>
    <a:srgbClr val="66FF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9" d="100"/>
          <a:sy n="69" d="100"/>
        </p:scale>
        <p:origin x="-2004" y="-47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3" name="2 Marcador de fecha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5D7EBF5-8110-41F7-A214-185B7C0526EF}" type="datetimeFigureOut">
              <a:rPr lang="es-ES" smtClean="0"/>
              <a:pPr/>
              <a:t>12/01/2013</a:t>
            </a:fld>
            <a:endParaRPr lang="es-ES"/>
          </a:p>
        </p:txBody>
      </p:sp>
      <p:sp>
        <p:nvSpPr>
          <p:cNvPr id="4" name="3 Marcador de imagen de diapositiva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ES"/>
          </a:p>
        </p:txBody>
      </p:sp>
      <p:sp>
        <p:nvSpPr>
          <p:cNvPr id="5" name="4 Marcador de notas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A24C39D-78D2-418A-BC5E-27C4D5EE323C}" type="slidenum">
              <a:rPr lang="es-ES" smtClean="0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xmlns="" val="299381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24C39D-78D2-418A-BC5E-27C4D5EE323C}" type="slidenum">
              <a:rPr lang="es-ES" smtClean="0"/>
              <a:pPr/>
              <a:t>3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xmlns="" val="37569940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Rectángulo"/>
          <p:cNvSpPr/>
          <p:nvPr/>
        </p:nvSpPr>
        <p:spPr>
          <a:xfrm>
            <a:off x="0" y="0"/>
            <a:ext cx="365125" cy="6854825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4 Rectángulo"/>
          <p:cNvSpPr/>
          <p:nvPr/>
        </p:nvSpPr>
        <p:spPr>
          <a:xfrm>
            <a:off x="309563" y="681038"/>
            <a:ext cx="46037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6" name="5 Rectángulo"/>
          <p:cNvSpPr/>
          <p:nvPr/>
        </p:nvSpPr>
        <p:spPr>
          <a:xfrm>
            <a:off x="268288" y="681038"/>
            <a:ext cx="28575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7" name="6 Rectángulo"/>
          <p:cNvSpPr/>
          <p:nvPr/>
        </p:nvSpPr>
        <p:spPr>
          <a:xfrm>
            <a:off x="249238" y="681038"/>
            <a:ext cx="9525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" name="9 Rectángulo"/>
          <p:cNvSpPr/>
          <p:nvPr/>
        </p:nvSpPr>
        <p:spPr>
          <a:xfrm>
            <a:off x="222250" y="681038"/>
            <a:ext cx="7938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1" name="10 Rectángulo"/>
          <p:cNvSpPr/>
          <p:nvPr/>
        </p:nvSpPr>
        <p:spPr>
          <a:xfrm>
            <a:off x="255588" y="5046663"/>
            <a:ext cx="73025" cy="1692275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2" name="11 Rectángulo"/>
          <p:cNvSpPr/>
          <p:nvPr/>
        </p:nvSpPr>
        <p:spPr>
          <a:xfrm>
            <a:off x="255588" y="4797425"/>
            <a:ext cx="73025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3" name="12 Rectángulo"/>
          <p:cNvSpPr/>
          <p:nvPr/>
        </p:nvSpPr>
        <p:spPr>
          <a:xfrm>
            <a:off x="255588" y="4637088"/>
            <a:ext cx="73025" cy="138112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4" name="13 Rectángulo"/>
          <p:cNvSpPr/>
          <p:nvPr/>
        </p:nvSpPr>
        <p:spPr>
          <a:xfrm>
            <a:off x="255588" y="4541838"/>
            <a:ext cx="73025" cy="7461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8" name="7 Título"/>
          <p:cNvSpPr>
            <a:spLocks noGrp="1"/>
          </p:cNvSpPr>
          <p:nvPr>
            <p:ph type="ctrTitle"/>
          </p:nvPr>
        </p:nvSpPr>
        <p:spPr>
          <a:xfrm>
            <a:off x="914400" y="4343400"/>
            <a:ext cx="7772400" cy="1975104"/>
          </a:xfrm>
        </p:spPr>
        <p:txBody>
          <a:bodyPr/>
          <a:lstStyle>
            <a:lvl1pPr marR="9144" algn="l">
              <a:defRPr sz="4000" b="1" cap="all" spc="0" baseline="0">
                <a:effectLst>
                  <a:reflection blurRad="12700" stA="34000" endA="740" endPos="53000" dir="5400000" sy="-100000" algn="bl" rotWithShape="0"/>
                </a:effectLst>
              </a:defRPr>
            </a:lvl1pPr>
            <a:extLst/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9" name="8 Subtítulo"/>
          <p:cNvSpPr>
            <a:spLocks noGrp="1"/>
          </p:cNvSpPr>
          <p:nvPr>
            <p:ph type="subTitle" idx="1"/>
          </p:nvPr>
        </p:nvSpPr>
        <p:spPr>
          <a:xfrm>
            <a:off x="914400" y="2834640"/>
            <a:ext cx="7772400" cy="1508760"/>
          </a:xfrm>
        </p:spPr>
        <p:txBody>
          <a:bodyPr lIns="100584" anchor="b"/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es-ES" smtClean="0"/>
              <a:t>Haga clic para modificar el estilo de subtítulo del patrón</a:t>
            </a:r>
            <a:endParaRPr lang="en-US"/>
          </a:p>
        </p:txBody>
      </p:sp>
      <p:sp>
        <p:nvSpPr>
          <p:cNvPr id="15" name="27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075E1CFA-85F4-42C6-8515-2A64F9C13806}" type="datetimeFigureOut">
              <a:rPr lang="es-MX"/>
              <a:pPr>
                <a:defRPr/>
              </a:pPr>
              <a:t>12/01/2013</a:t>
            </a:fld>
            <a:endParaRPr lang="es-MX"/>
          </a:p>
        </p:txBody>
      </p:sp>
      <p:sp>
        <p:nvSpPr>
          <p:cNvPr id="16" name="16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s-MX"/>
          </a:p>
        </p:txBody>
      </p:sp>
      <p:sp>
        <p:nvSpPr>
          <p:cNvPr id="17" name="2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EC928B00-326E-4AAF-8063-F349928CA94B}" type="slidenum">
              <a:rPr lang="es-MX"/>
              <a:pPr>
                <a:defRPr/>
              </a:pPr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0CAE24CD-51A9-470C-B987-A34236684ACF}" type="datetimeFigureOut">
              <a:rPr lang="es-MX"/>
              <a:pPr>
                <a:defRPr/>
              </a:pPr>
              <a:t>12/01/2013</a:t>
            </a:fld>
            <a:endParaRPr lang="es-MX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s-MX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8F1D88EA-583F-4D8C-8121-B08D3F798D23}" type="slidenum">
              <a:rPr lang="es-MX"/>
              <a:pPr>
                <a:defRPr/>
              </a:pPr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981200" cy="5851525"/>
          </a:xfrm>
        </p:spPr>
        <p:txBody>
          <a:bodyPr vert="eaVert" anchor="ctr"/>
          <a:lstStyle>
            <a:extLst/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5867400" cy="5851525"/>
          </a:xfrm>
        </p:spPr>
        <p:txBody>
          <a:bodyPr vert="eaVert"/>
          <a:lstStyle>
            <a:extLst/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A8142425-CA4F-4EE7-B4B5-AD1B565D7ADF}" type="datetimeFigureOut">
              <a:rPr lang="es-MX"/>
              <a:pPr>
                <a:defRPr/>
              </a:pPr>
              <a:t>12/01/2013</a:t>
            </a:fld>
            <a:endParaRPr lang="es-MX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s-MX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F4BE22E9-6F6C-4C35-95E4-5832B5A43ADA}" type="slidenum">
              <a:rPr lang="es-MX"/>
              <a:pPr>
                <a:defRPr/>
              </a:pPr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39D5E659-F3C7-431E-AF2C-1C1AF5CFA5F3}" type="datetimeFigureOut">
              <a:rPr lang="es-MX"/>
              <a:pPr>
                <a:defRPr/>
              </a:pPr>
              <a:t>12/01/2013</a:t>
            </a:fld>
            <a:endParaRPr lang="es-MX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s-MX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EC08570B-03B3-41D4-9E73-FA47C6FD279F}" type="slidenum">
              <a:rPr lang="es-MX"/>
              <a:pPr>
                <a:defRPr/>
              </a:pPr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Forma libre"/>
          <p:cNvSpPr>
            <a:spLocks/>
          </p:cNvSpPr>
          <p:nvPr/>
        </p:nvSpPr>
        <p:spPr bwMode="auto">
          <a:xfrm>
            <a:off x="4829175" y="1073150"/>
            <a:ext cx="4321175" cy="5791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3648"/>
              </a:cxn>
              <a:cxn ang="0">
                <a:pos x="720" y="2016"/>
              </a:cxn>
              <a:cxn ang="0">
                <a:pos x="2736" y="0"/>
              </a:cxn>
              <a:cxn ang="0">
                <a:pos x="2736" y="96"/>
              </a:cxn>
              <a:cxn ang="0">
                <a:pos x="744" y="2038"/>
              </a:cxn>
              <a:cxn ang="0">
                <a:pos x="48" y="3648"/>
              </a:cxn>
              <a:cxn ang="0">
                <a:pos x="0" y="3648"/>
              </a:cxn>
            </a:cxnLst>
            <a:rect l="0" t="0" r="0" b="0"/>
            <a:pathLst>
              <a:path w="2736" h="3648">
                <a:moveTo>
                  <a:pt x="0" y="3648"/>
                </a:moveTo>
                <a:lnTo>
                  <a:pt x="720" y="2016"/>
                </a:lnTo>
                <a:lnTo>
                  <a:pt x="2736" y="672"/>
                </a:lnTo>
                <a:lnTo>
                  <a:pt x="2736" y="720"/>
                </a:lnTo>
                <a:lnTo>
                  <a:pt x="744" y="2038"/>
                </a:lnTo>
                <a:lnTo>
                  <a:pt x="48" y="3648"/>
                </a:lnTo>
                <a:lnTo>
                  <a:pt x="48" y="3648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5" name="4 Forma libre"/>
          <p:cNvSpPr>
            <a:spLocks/>
          </p:cNvSpPr>
          <p:nvPr/>
        </p:nvSpPr>
        <p:spPr bwMode="auto">
          <a:xfrm>
            <a:off x="374650" y="0"/>
            <a:ext cx="5513388" cy="6615113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4080"/>
              </a:cxn>
              <a:cxn ang="0">
                <a:pos x="0" y="4128"/>
              </a:cxn>
              <a:cxn ang="0">
                <a:pos x="3504" y="2640"/>
              </a:cxn>
              <a:cxn ang="0">
                <a:pos x="2880" y="0"/>
              </a:cxn>
              <a:cxn ang="0">
                <a:pos x="2832" y="0"/>
              </a:cxn>
              <a:cxn ang="0">
                <a:pos x="3465" y="2619"/>
              </a:cxn>
              <a:cxn ang="0">
                <a:pos x="0" y="4080"/>
              </a:cxn>
            </a:cxnLst>
            <a:rect l="0" t="0" r="0" b="0"/>
            <a:pathLst>
              <a:path w="3504" h="4128">
                <a:moveTo>
                  <a:pt x="0" y="4080"/>
                </a:moveTo>
                <a:lnTo>
                  <a:pt x="0" y="4128"/>
                </a:lnTo>
                <a:lnTo>
                  <a:pt x="3504" y="2640"/>
                </a:lnTo>
                <a:lnTo>
                  <a:pt x="2880" y="0"/>
                </a:lnTo>
                <a:lnTo>
                  <a:pt x="2832" y="0"/>
                </a:lnTo>
                <a:lnTo>
                  <a:pt x="3465" y="2619"/>
                </a:lnTo>
                <a:lnTo>
                  <a:pt x="0" y="4080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6" name="5 Forma libre"/>
          <p:cNvSpPr>
            <a:spLocks/>
          </p:cNvSpPr>
          <p:nvPr/>
        </p:nvSpPr>
        <p:spPr bwMode="auto">
          <a:xfrm rot="5236414">
            <a:off x="4461669" y="1483519"/>
            <a:ext cx="4114800" cy="1189038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7" name="6 Forma libre"/>
          <p:cNvSpPr>
            <a:spLocks/>
          </p:cNvSpPr>
          <p:nvPr/>
        </p:nvSpPr>
        <p:spPr bwMode="auto">
          <a:xfrm>
            <a:off x="5943600" y="0"/>
            <a:ext cx="27432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104" y="0"/>
              </a:cxn>
              <a:cxn ang="0">
                <a:pos x="1728" y="0"/>
              </a:cxn>
              <a:cxn ang="0">
                <a:pos x="0" y="2688"/>
              </a:cxn>
              <a:cxn ang="0">
                <a:pos x="1104" y="0"/>
              </a:cxn>
            </a:cxnLst>
            <a:rect l="0" t="0" r="0" b="0"/>
            <a:pathLst>
              <a:path w="1728" h="2688">
                <a:moveTo>
                  <a:pt x="1104" y="0"/>
                </a:moveTo>
                <a:lnTo>
                  <a:pt x="1728" y="0"/>
                </a:lnTo>
                <a:lnTo>
                  <a:pt x="0" y="2688"/>
                </a:lnTo>
                <a:lnTo>
                  <a:pt x="110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8" name="7 Forma libre"/>
          <p:cNvSpPr>
            <a:spLocks/>
          </p:cNvSpPr>
          <p:nvPr/>
        </p:nvSpPr>
        <p:spPr bwMode="auto">
          <a:xfrm>
            <a:off x="5943600" y="4267200"/>
            <a:ext cx="3200400" cy="11430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2016" y="240"/>
              </a:cxn>
              <a:cxn ang="0">
                <a:pos x="2016" y="720"/>
              </a:cxn>
              <a:cxn ang="0">
                <a:pos x="0" y="0"/>
              </a:cxn>
            </a:cxnLst>
            <a:rect l="0" t="0" r="0" b="0"/>
            <a:pathLst>
              <a:path w="2016" h="720">
                <a:moveTo>
                  <a:pt x="0" y="0"/>
                </a:moveTo>
                <a:lnTo>
                  <a:pt x="2016" y="240"/>
                </a:lnTo>
                <a:lnTo>
                  <a:pt x="2016" y="720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9" name="8 Forma libre"/>
          <p:cNvSpPr>
            <a:spLocks/>
          </p:cNvSpPr>
          <p:nvPr/>
        </p:nvSpPr>
        <p:spPr bwMode="auto">
          <a:xfrm>
            <a:off x="5943600" y="0"/>
            <a:ext cx="13716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864" y="0"/>
              </a:cxn>
              <a:cxn ang="0">
                <a:pos x="0" y="2688"/>
              </a:cxn>
              <a:cxn ang="0">
                <a:pos x="768" y="0"/>
              </a:cxn>
              <a:cxn ang="0">
                <a:pos x="864" y="0"/>
              </a:cxn>
            </a:cxnLst>
            <a:rect l="0" t="0" r="0" b="0"/>
            <a:pathLst>
              <a:path w="864" h="2688">
                <a:moveTo>
                  <a:pt x="864" y="0"/>
                </a:moveTo>
                <a:lnTo>
                  <a:pt x="0" y="2688"/>
                </a:lnTo>
                <a:lnTo>
                  <a:pt x="768" y="0"/>
                </a:lnTo>
                <a:lnTo>
                  <a:pt x="86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0" name="9 Forma libre"/>
          <p:cNvSpPr>
            <a:spLocks/>
          </p:cNvSpPr>
          <p:nvPr/>
        </p:nvSpPr>
        <p:spPr bwMode="auto">
          <a:xfrm>
            <a:off x="5948363" y="4246563"/>
            <a:ext cx="2090737" cy="26114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71" y="1645"/>
              </a:cxn>
              <a:cxn ang="0">
                <a:pos x="1317" y="1645"/>
              </a:cxn>
              <a:cxn ang="0">
                <a:pos x="0" y="0"/>
              </a:cxn>
              <a:cxn ang="0">
                <a:pos x="1071" y="1645"/>
              </a:cxn>
            </a:cxnLst>
            <a:rect l="0" t="0" r="0" b="0"/>
            <a:pathLst>
              <a:path w="1317" h="1645">
                <a:moveTo>
                  <a:pt x="1071" y="1645"/>
                </a:moveTo>
                <a:lnTo>
                  <a:pt x="1317" y="1645"/>
                </a:lnTo>
                <a:lnTo>
                  <a:pt x="0" y="0"/>
                </a:lnTo>
                <a:lnTo>
                  <a:pt x="1071" y="1645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1" name="10 Forma libre"/>
          <p:cNvSpPr>
            <a:spLocks/>
          </p:cNvSpPr>
          <p:nvPr/>
        </p:nvSpPr>
        <p:spPr bwMode="auto">
          <a:xfrm>
            <a:off x="5943600" y="4267200"/>
            <a:ext cx="16002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08" y="1632"/>
              </a:cxn>
              <a:cxn ang="0">
                <a:pos x="0" y="0"/>
              </a:cxn>
              <a:cxn ang="0">
                <a:pos x="960" y="1632"/>
              </a:cxn>
              <a:cxn ang="0">
                <a:pos x="1008" y="1632"/>
              </a:cxn>
            </a:cxnLst>
            <a:rect l="0" t="0" r="0" b="0"/>
            <a:pathLst>
              <a:path w="1008" h="1632">
                <a:moveTo>
                  <a:pt x="1008" y="1632"/>
                </a:moveTo>
                <a:lnTo>
                  <a:pt x="0" y="0"/>
                </a:lnTo>
                <a:lnTo>
                  <a:pt x="960" y="1632"/>
                </a:lnTo>
                <a:lnTo>
                  <a:pt x="1008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2" name="11 Forma libre"/>
          <p:cNvSpPr>
            <a:spLocks/>
          </p:cNvSpPr>
          <p:nvPr/>
        </p:nvSpPr>
        <p:spPr bwMode="auto">
          <a:xfrm>
            <a:off x="5943600" y="1371600"/>
            <a:ext cx="3200400" cy="2895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2016" y="144"/>
              </a:cxn>
              <a:cxn ang="0">
                <a:pos x="0" y="1824"/>
              </a:cxn>
              <a:cxn ang="0">
                <a:pos x="2016" y="0"/>
              </a:cxn>
            </a:cxnLst>
            <a:rect l="0" t="0" r="0" b="0"/>
            <a:pathLst>
              <a:path w="2016" h="1824">
                <a:moveTo>
                  <a:pt x="2016" y="0"/>
                </a:moveTo>
                <a:lnTo>
                  <a:pt x="2016" y="144"/>
                </a:lnTo>
                <a:lnTo>
                  <a:pt x="0" y="1824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3" name="12 Forma libre"/>
          <p:cNvSpPr>
            <a:spLocks/>
          </p:cNvSpPr>
          <p:nvPr/>
        </p:nvSpPr>
        <p:spPr bwMode="auto">
          <a:xfrm>
            <a:off x="5943600" y="1752600"/>
            <a:ext cx="3200400" cy="2514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0" y="1584"/>
              </a:cxn>
              <a:cxn ang="0">
                <a:pos x="2016" y="48"/>
              </a:cxn>
              <a:cxn ang="0">
                <a:pos x="2016" y="0"/>
              </a:cxn>
            </a:cxnLst>
            <a:rect l="0" t="0" r="0" b="0"/>
            <a:pathLst>
              <a:path w="2016" h="1584">
                <a:moveTo>
                  <a:pt x="2016" y="0"/>
                </a:moveTo>
                <a:lnTo>
                  <a:pt x="0" y="1584"/>
                </a:lnTo>
                <a:lnTo>
                  <a:pt x="2016" y="48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4" name="13 Forma libre"/>
          <p:cNvSpPr>
            <a:spLocks/>
          </p:cNvSpPr>
          <p:nvPr/>
        </p:nvSpPr>
        <p:spPr bwMode="auto">
          <a:xfrm>
            <a:off x="990600" y="4267200"/>
            <a:ext cx="4953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120" y="0"/>
              </a:cxn>
              <a:cxn ang="0">
                <a:pos x="1056" y="1632"/>
              </a:cxn>
              <a:cxn ang="0">
                <a:pos x="0" y="1632"/>
              </a:cxn>
            </a:cxnLst>
            <a:rect l="0" t="0" r="0" b="0"/>
            <a:pathLst>
              <a:path w="3120" h="1632">
                <a:moveTo>
                  <a:pt x="0" y="1632"/>
                </a:moveTo>
                <a:lnTo>
                  <a:pt x="3120" y="0"/>
                </a:lnTo>
                <a:lnTo>
                  <a:pt x="1056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5" name="14 Forma libre"/>
          <p:cNvSpPr>
            <a:spLocks/>
          </p:cNvSpPr>
          <p:nvPr/>
        </p:nvSpPr>
        <p:spPr bwMode="auto">
          <a:xfrm>
            <a:off x="533400" y="4267200"/>
            <a:ext cx="5334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360" y="0"/>
              </a:cxn>
              <a:cxn ang="0">
                <a:pos x="144" y="1632"/>
              </a:cxn>
              <a:cxn ang="0">
                <a:pos x="0" y="1632"/>
              </a:cxn>
            </a:cxnLst>
            <a:rect l="0" t="0" r="0" b="0"/>
            <a:pathLst>
              <a:path w="3360" h="1632">
                <a:moveTo>
                  <a:pt x="0" y="1632"/>
                </a:moveTo>
                <a:lnTo>
                  <a:pt x="3360" y="0"/>
                </a:lnTo>
                <a:lnTo>
                  <a:pt x="144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6" name="15 Forma libre"/>
          <p:cNvSpPr>
            <a:spLocks/>
          </p:cNvSpPr>
          <p:nvPr/>
        </p:nvSpPr>
        <p:spPr bwMode="auto">
          <a:xfrm>
            <a:off x="366713" y="2438400"/>
            <a:ext cx="5638800" cy="1828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152"/>
              </a:cxn>
              <a:cxn ang="0">
                <a:pos x="0" y="384"/>
              </a:cxn>
              <a:cxn ang="0">
                <a:pos x="0" y="0"/>
              </a:cxn>
            </a:cxnLst>
            <a:rect l="0" t="0" r="0" b="0"/>
            <a:pathLst>
              <a:path w="3552" h="1152">
                <a:moveTo>
                  <a:pt x="0" y="0"/>
                </a:moveTo>
                <a:lnTo>
                  <a:pt x="3504" y="1152"/>
                </a:lnTo>
                <a:lnTo>
                  <a:pt x="0" y="384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7" name="16 Forma libre"/>
          <p:cNvSpPr>
            <a:spLocks/>
          </p:cNvSpPr>
          <p:nvPr/>
        </p:nvSpPr>
        <p:spPr bwMode="auto">
          <a:xfrm>
            <a:off x="366713" y="2133600"/>
            <a:ext cx="5638800" cy="2133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8" name="17 Forma libre"/>
          <p:cNvSpPr>
            <a:spLocks/>
          </p:cNvSpPr>
          <p:nvPr/>
        </p:nvSpPr>
        <p:spPr bwMode="auto">
          <a:xfrm>
            <a:off x="4572000" y="4267200"/>
            <a:ext cx="13716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96" y="1632"/>
              </a:cxn>
              <a:cxn ang="0">
                <a:pos x="864" y="0"/>
              </a:cxn>
              <a:cxn ang="0">
                <a:pos x="0" y="1632"/>
              </a:cxn>
            </a:cxnLst>
            <a:rect l="0" t="0" r="0" b="0"/>
            <a:pathLst>
              <a:path w="864" h="1632">
                <a:moveTo>
                  <a:pt x="0" y="1632"/>
                </a:moveTo>
                <a:lnTo>
                  <a:pt x="96" y="1632"/>
                </a:lnTo>
                <a:lnTo>
                  <a:pt x="864" y="0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9" name="18 Rectángulo"/>
          <p:cNvSpPr/>
          <p:nvPr/>
        </p:nvSpPr>
        <p:spPr>
          <a:xfrm>
            <a:off x="363538" y="401638"/>
            <a:ext cx="8504237" cy="887412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0" name="19 Rectángulo"/>
          <p:cNvSpPr/>
          <p:nvPr/>
        </p:nvSpPr>
        <p:spPr>
          <a:xfrm flipH="1">
            <a:off x="371475" y="681038"/>
            <a:ext cx="26988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1" name="20 Rectángulo"/>
          <p:cNvSpPr/>
          <p:nvPr/>
        </p:nvSpPr>
        <p:spPr>
          <a:xfrm flipH="1">
            <a:off x="411163" y="681038"/>
            <a:ext cx="26987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2" name="21 Rectángulo"/>
          <p:cNvSpPr/>
          <p:nvPr/>
        </p:nvSpPr>
        <p:spPr>
          <a:xfrm flipH="1">
            <a:off x="447675" y="681038"/>
            <a:ext cx="9525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3" name="22 Rectángulo"/>
          <p:cNvSpPr/>
          <p:nvPr/>
        </p:nvSpPr>
        <p:spPr>
          <a:xfrm flipH="1">
            <a:off x="476250" y="681038"/>
            <a:ext cx="9525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4" name="23 Rectángulo"/>
          <p:cNvSpPr/>
          <p:nvPr/>
        </p:nvSpPr>
        <p:spPr>
          <a:xfrm>
            <a:off x="500063" y="681038"/>
            <a:ext cx="36512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06902" y="1351672"/>
            <a:ext cx="5718048" cy="977486"/>
          </a:xfrm>
        </p:spPr>
        <p:txBody>
          <a:bodyPr lIns="82296" bIns="0"/>
          <a:lstStyle>
            <a:lvl1pPr marL="5486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06902" y="512064"/>
            <a:ext cx="8156448" cy="777240"/>
          </a:xfrm>
        </p:spPr>
        <p:txBody>
          <a:bodyPr tIns="64008"/>
          <a:lstStyle>
            <a:lvl1pPr algn="l">
              <a:buNone/>
              <a:defRPr sz="3800" b="0" cap="none" spc="-150" baseline="0"/>
            </a:lvl1pPr>
            <a:extLst/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25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C7B35C78-737C-430A-9E28-29360F3C5957}" type="datetimeFigureOut">
              <a:rPr lang="es-MX"/>
              <a:pPr>
                <a:defRPr/>
              </a:pPr>
              <a:t>12/01/2013</a:t>
            </a:fld>
            <a:endParaRPr lang="es-MX"/>
          </a:p>
        </p:txBody>
      </p:sp>
      <p:sp>
        <p:nvSpPr>
          <p:cNvPr id="26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s-MX"/>
          </a:p>
        </p:txBody>
      </p:sp>
      <p:sp>
        <p:nvSpPr>
          <p:cNvPr id="27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17CED54F-2ABA-4DDC-9D5F-E60D869791A2}" type="slidenum">
              <a:rPr lang="es-MX"/>
              <a:pPr>
                <a:defRPr/>
              </a:pPr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512064"/>
            <a:ext cx="8229600" cy="914400"/>
          </a:xfrm>
        </p:spPr>
        <p:txBody>
          <a:bodyPr/>
          <a:lstStyle>
            <a:extLst/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64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55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A1BB3E35-DEA9-403F-95D2-86AFCE84EC34}" type="datetimeFigureOut">
              <a:rPr lang="es-MX"/>
              <a:pPr>
                <a:defRPr/>
              </a:pPr>
              <a:t>12/01/2013</a:t>
            </a:fld>
            <a:endParaRPr lang="es-MX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s-MX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6B0992E0-8B47-4EE0-BB5A-2D0B037940F6}" type="slidenum">
              <a:rPr lang="es-MX"/>
              <a:pPr>
                <a:defRPr/>
              </a:pPr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Rectángulo"/>
          <p:cNvSpPr/>
          <p:nvPr/>
        </p:nvSpPr>
        <p:spPr>
          <a:xfrm>
            <a:off x="0" y="401638"/>
            <a:ext cx="8867775" cy="887412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7 Rectángulo"/>
          <p:cNvSpPr/>
          <p:nvPr/>
        </p:nvSpPr>
        <p:spPr>
          <a:xfrm>
            <a:off x="87313" y="681038"/>
            <a:ext cx="46037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9" name="8 Rectángulo"/>
          <p:cNvSpPr/>
          <p:nvPr/>
        </p:nvSpPr>
        <p:spPr>
          <a:xfrm>
            <a:off x="47625" y="681038"/>
            <a:ext cx="26988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0" name="9 Rectángulo"/>
          <p:cNvSpPr/>
          <p:nvPr/>
        </p:nvSpPr>
        <p:spPr>
          <a:xfrm>
            <a:off x="28575" y="681038"/>
            <a:ext cx="9525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1" name="10 Rectángulo"/>
          <p:cNvSpPr/>
          <p:nvPr/>
        </p:nvSpPr>
        <p:spPr>
          <a:xfrm>
            <a:off x="0" y="681038"/>
            <a:ext cx="9525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2" name="11 Rectángulo"/>
          <p:cNvSpPr/>
          <p:nvPr/>
        </p:nvSpPr>
        <p:spPr>
          <a:xfrm flipH="1">
            <a:off x="149225" y="681038"/>
            <a:ext cx="28575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3" name="12 Rectángulo"/>
          <p:cNvSpPr/>
          <p:nvPr/>
        </p:nvSpPr>
        <p:spPr>
          <a:xfrm flipH="1">
            <a:off x="188913" y="681038"/>
            <a:ext cx="28575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4" name="13 Rectángulo"/>
          <p:cNvSpPr/>
          <p:nvPr/>
        </p:nvSpPr>
        <p:spPr>
          <a:xfrm flipH="1">
            <a:off x="227013" y="681038"/>
            <a:ext cx="9525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5" name="14 Rectángulo"/>
          <p:cNvSpPr/>
          <p:nvPr/>
        </p:nvSpPr>
        <p:spPr>
          <a:xfrm flipH="1">
            <a:off x="255588" y="681038"/>
            <a:ext cx="7937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6" name="15 Rectángulo"/>
          <p:cNvSpPr/>
          <p:nvPr/>
        </p:nvSpPr>
        <p:spPr>
          <a:xfrm>
            <a:off x="279400" y="681038"/>
            <a:ext cx="36513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504824" y="512064"/>
            <a:ext cx="7772400" cy="914400"/>
          </a:xfrm>
        </p:spPr>
        <p:txBody>
          <a:bodyPr/>
          <a:lstStyle>
            <a:lvl1pPr>
              <a:defRPr sz="4000"/>
            </a:lvl1pPr>
            <a:extLst/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809750"/>
            <a:ext cx="4040188" cy="639762"/>
          </a:xfrm>
        </p:spPr>
        <p:txBody>
          <a:bodyPr anchor="ctr"/>
          <a:lstStyle>
            <a:lvl1pPr marL="73152" indent="0" algn="l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3"/>
          </p:nvPr>
        </p:nvSpPr>
        <p:spPr>
          <a:xfrm>
            <a:off x="4645025" y="1809750"/>
            <a:ext cx="4041775" cy="639762"/>
          </a:xfrm>
        </p:spPr>
        <p:txBody>
          <a:bodyPr anchor="ctr"/>
          <a:lstStyle>
            <a:lvl1pPr marL="73152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contenido"/>
          <p:cNvSpPr>
            <a:spLocks noGrp="1"/>
          </p:cNvSpPr>
          <p:nvPr>
            <p:ph sz="quarter" idx="2"/>
          </p:nvPr>
        </p:nvSpPr>
        <p:spPr>
          <a:xfrm>
            <a:off x="457200" y="2459037"/>
            <a:ext cx="4040188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459037"/>
            <a:ext cx="4041775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1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D90EBE03-1A57-42EF-A6E3-60F462E6C9DA}" type="datetimeFigureOut">
              <a:rPr lang="es-MX"/>
              <a:pPr>
                <a:defRPr/>
              </a:pPr>
              <a:t>12/01/2013</a:t>
            </a:fld>
            <a:endParaRPr lang="es-MX"/>
          </a:p>
        </p:txBody>
      </p:sp>
      <p:sp>
        <p:nvSpPr>
          <p:cNvPr id="1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s-MX"/>
          </a:p>
        </p:txBody>
      </p:sp>
      <p:sp>
        <p:nvSpPr>
          <p:cNvPr id="1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362A3BFC-2EBD-45AB-BB01-37DA8F22188A}" type="slidenum">
              <a:rPr lang="es-MX"/>
              <a:pPr>
                <a:defRPr/>
              </a:pPr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</p:spPr>
        <p:txBody>
          <a:bodyPr/>
          <a:lstStyle>
            <a:lvl1pPr>
              <a:defRPr sz="4000" cap="none" baseline="0"/>
            </a:lvl1pPr>
            <a:extLst/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A75D37C5-7D0E-4611-8BB2-84879DE8BA85}" type="datetimeFigureOut">
              <a:rPr lang="es-MX"/>
              <a:pPr>
                <a:defRPr/>
              </a:pPr>
              <a:t>12/01/2013</a:t>
            </a:fld>
            <a:endParaRPr lang="es-MX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s-MX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EC4232FB-8C66-4028-9C65-68EBE1219233}" type="slidenum">
              <a:rPr lang="es-MX"/>
              <a:pPr>
                <a:defRPr/>
              </a:pPr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C603FCB2-A9AB-4B63-B3CD-CEA592513ED1}" type="datetimeFigureOut">
              <a:rPr lang="es-MX"/>
              <a:pPr>
                <a:defRPr/>
              </a:pPr>
              <a:t>12/01/2013</a:t>
            </a:fld>
            <a:endParaRPr lang="es-MX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s-MX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DEEDF592-8F65-4777-874F-29379D3BD8CF}" type="slidenum">
              <a:rPr lang="es-MX"/>
              <a:pPr>
                <a:defRPr/>
              </a:pPr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685800" y="273050"/>
            <a:ext cx="8229600" cy="1162050"/>
          </a:xfrm>
        </p:spPr>
        <p:txBody>
          <a:bodyPr anchor="ctr"/>
          <a:lstStyle>
            <a:lvl1pPr algn="l">
              <a:buNone/>
              <a:defRPr sz="3600" b="0"/>
            </a:lvl1pPr>
            <a:extLst/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2"/>
          </p:nvPr>
        </p:nvSpPr>
        <p:spPr>
          <a:xfrm>
            <a:off x="685800" y="1435100"/>
            <a:ext cx="2514600" cy="4572000"/>
          </a:xfrm>
        </p:spPr>
        <p:txBody>
          <a:bodyPr/>
          <a:lstStyle>
            <a:lvl1pPr marL="54864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1"/>
          </p:nvPr>
        </p:nvSpPr>
        <p:spPr>
          <a:xfrm>
            <a:off x="3429000" y="1435100"/>
            <a:ext cx="5486400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4FF3A1E9-242F-45EB-921B-53F167B49572}" type="datetimeFigureOut">
              <a:rPr lang="es-MX"/>
              <a:pPr>
                <a:defRPr/>
              </a:pPr>
              <a:t>12/01/2013</a:t>
            </a:fld>
            <a:endParaRPr lang="es-MX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s-MX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08966FC8-219A-4C38-854A-C1B2CC6C0641}" type="slidenum">
              <a:rPr lang="es-MX"/>
              <a:pPr>
                <a:defRPr/>
              </a:pPr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Rectángulo"/>
          <p:cNvSpPr/>
          <p:nvPr/>
        </p:nvSpPr>
        <p:spPr>
          <a:xfrm>
            <a:off x="368300" y="0"/>
            <a:ext cx="8777288" cy="1878013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cxnSp>
        <p:nvCxnSpPr>
          <p:cNvPr id="6" name="5 Conector recto"/>
          <p:cNvCxnSpPr/>
          <p:nvPr/>
        </p:nvCxnSpPr>
        <p:spPr>
          <a:xfrm flipV="1">
            <a:off x="363538" y="1884363"/>
            <a:ext cx="8782050" cy="0"/>
          </a:xfrm>
          <a:prstGeom prst="line">
            <a:avLst/>
          </a:prstGeom>
          <a:noFill/>
          <a:ln w="19050" cap="flat" cmpd="sng" algn="ctr">
            <a:solidFill>
              <a:srgbClr val="FFFFFF">
                <a:alpha val="100000"/>
              </a:srgbClr>
            </a:soli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7" name="19 Grupo"/>
          <p:cNvGrpSpPr>
            <a:grpSpLocks/>
          </p:cNvGrpSpPr>
          <p:nvPr/>
        </p:nvGrpSpPr>
        <p:grpSpPr bwMode="auto">
          <a:xfrm rot="5400000">
            <a:off x="8515351" y="1219200"/>
            <a:ext cx="131762" cy="128587"/>
            <a:chOff x="6668087" y="1297746"/>
            <a:chExt cx="161840" cy="156602"/>
          </a:xfrm>
        </p:grpSpPr>
        <p:cxnSp>
          <p:nvCxnSpPr>
            <p:cNvPr id="8" name="7 Conector recto"/>
            <p:cNvCxnSpPr/>
            <p:nvPr/>
          </p:nvCxnSpPr>
          <p:spPr>
            <a:xfrm rot="16200000">
              <a:off x="6663593" y="1284841"/>
              <a:ext cx="88935" cy="79945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8 Conector recto"/>
            <p:cNvCxnSpPr/>
            <p:nvPr/>
          </p:nvCxnSpPr>
          <p:spPr>
            <a:xfrm rot="16200000" flipV="1">
              <a:off x="6685198" y="1391515"/>
              <a:ext cx="125668" cy="0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9 Conector recto"/>
            <p:cNvCxnSpPr/>
            <p:nvPr/>
          </p:nvCxnSpPr>
          <p:spPr>
            <a:xfrm rot="5400000" flipH="1">
              <a:off x="6744513" y="1283865"/>
              <a:ext cx="88935" cy="81895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" name="25 Grupo"/>
          <p:cNvGrpSpPr>
            <a:grpSpLocks/>
          </p:cNvGrpSpPr>
          <p:nvPr/>
        </p:nvGrpSpPr>
        <p:grpSpPr bwMode="auto">
          <a:xfrm rot="5400000">
            <a:off x="8667751" y="1371600"/>
            <a:ext cx="131762" cy="128587"/>
            <a:chOff x="6668087" y="1297746"/>
            <a:chExt cx="161840" cy="156602"/>
          </a:xfrm>
        </p:grpSpPr>
        <p:cxnSp>
          <p:nvCxnSpPr>
            <p:cNvPr id="12" name="11 Conector recto"/>
            <p:cNvCxnSpPr/>
            <p:nvPr/>
          </p:nvCxnSpPr>
          <p:spPr>
            <a:xfrm rot="16200000">
              <a:off x="6663593" y="1284841"/>
              <a:ext cx="88935" cy="79945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12 Conector recto"/>
            <p:cNvCxnSpPr/>
            <p:nvPr/>
          </p:nvCxnSpPr>
          <p:spPr>
            <a:xfrm rot="16200000" flipV="1">
              <a:off x="6685198" y="1391515"/>
              <a:ext cx="125668" cy="0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13 Conector recto"/>
            <p:cNvCxnSpPr/>
            <p:nvPr/>
          </p:nvCxnSpPr>
          <p:spPr>
            <a:xfrm rot="5400000" flipH="1">
              <a:off x="6744513" y="1283865"/>
              <a:ext cx="88935" cy="81895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5" name="29 Grupo"/>
          <p:cNvGrpSpPr>
            <a:grpSpLocks/>
          </p:cNvGrpSpPr>
          <p:nvPr/>
        </p:nvGrpSpPr>
        <p:grpSpPr bwMode="auto">
          <a:xfrm rot="5400000">
            <a:off x="8320087" y="1474788"/>
            <a:ext cx="131763" cy="128588"/>
            <a:chOff x="6668087" y="1297746"/>
            <a:chExt cx="161840" cy="156602"/>
          </a:xfrm>
        </p:grpSpPr>
        <p:cxnSp>
          <p:nvCxnSpPr>
            <p:cNvPr id="16" name="15 Conector recto"/>
            <p:cNvCxnSpPr/>
            <p:nvPr/>
          </p:nvCxnSpPr>
          <p:spPr>
            <a:xfrm rot="16200000">
              <a:off x="6663592" y="1284840"/>
              <a:ext cx="88934" cy="79945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16 Conector recto"/>
            <p:cNvCxnSpPr/>
            <p:nvPr/>
          </p:nvCxnSpPr>
          <p:spPr>
            <a:xfrm rot="16200000" flipV="1">
              <a:off x="6685198" y="1391513"/>
              <a:ext cx="125668" cy="0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17 Conector recto"/>
            <p:cNvCxnSpPr/>
            <p:nvPr/>
          </p:nvCxnSpPr>
          <p:spPr>
            <a:xfrm rot="5400000" flipH="1">
              <a:off x="6744512" y="1283866"/>
              <a:ext cx="88934" cy="81895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1 Título"/>
          <p:cNvSpPr>
            <a:spLocks noGrp="1"/>
          </p:cNvSpPr>
          <p:nvPr>
            <p:ph type="title"/>
          </p:nvPr>
        </p:nvSpPr>
        <p:spPr bwMode="grayWhite">
          <a:xfrm>
            <a:off x="914400" y="441251"/>
            <a:ext cx="6858000" cy="701749"/>
          </a:xfrm>
        </p:spPr>
        <p:txBody>
          <a:bodyPr anchor="b"/>
          <a:lstStyle>
            <a:lvl1pPr algn="l">
              <a:buNone/>
              <a:defRPr sz="2100" b="0"/>
            </a:lvl1pPr>
            <a:extLst/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368032" y="1893781"/>
            <a:ext cx="8778240" cy="4960144"/>
          </a:xfrm>
          <a:solidFill>
            <a:schemeClr val="bg2"/>
          </a:solidFill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extLst/>
          </a:lstStyle>
          <a:p>
            <a:pPr lvl="0"/>
            <a:r>
              <a:rPr lang="es-ES" noProof="0" smtClean="0"/>
              <a:t>Haga clic en el icono para agregar una imagen</a:t>
            </a:r>
            <a:endParaRPr lang="en-US" noProof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 bwMode="grayWhite">
          <a:xfrm>
            <a:off x="914400" y="1150144"/>
            <a:ext cx="6858000" cy="685800"/>
          </a:xfrm>
        </p:spPr>
        <p:txBody>
          <a:bodyPr/>
          <a:lstStyle>
            <a:lvl1pPr marL="27432" indent="0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19" name="4 Marcador de fecha"/>
          <p:cNvSpPr>
            <a:spLocks noGrp="1"/>
          </p:cNvSpPr>
          <p:nvPr>
            <p:ph type="dt" sz="half" idx="10"/>
          </p:nvPr>
        </p:nvSpPr>
        <p:spPr>
          <a:xfrm>
            <a:off x="6477000" y="55563"/>
            <a:ext cx="2133600" cy="365125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A35E3619-93D5-4610-A62E-2C6A09D4C7B4}" type="datetimeFigureOut">
              <a:rPr lang="es-MX"/>
              <a:pPr>
                <a:defRPr/>
              </a:pPr>
              <a:t>12/01/2013</a:t>
            </a:fld>
            <a:endParaRPr lang="es-MX"/>
          </a:p>
        </p:txBody>
      </p:sp>
      <p:sp>
        <p:nvSpPr>
          <p:cNvPr id="20" name="5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914400" y="55563"/>
            <a:ext cx="5562600" cy="365125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s-MX"/>
          </a:p>
        </p:txBody>
      </p:sp>
      <p:sp>
        <p:nvSpPr>
          <p:cNvPr id="21" name="6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8610600" y="55563"/>
            <a:ext cx="457200" cy="365125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619D5C2B-E250-42A4-8FEF-C1517B3B5F98}" type="slidenum">
              <a:rPr lang="es-MX"/>
              <a:pPr>
                <a:defRPr/>
              </a:pPr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1">
                <a:shade val="100000"/>
                <a:satMod val="150000"/>
                <a:alpha val="0"/>
              </a:schemeClr>
            </a:gs>
            <a:gs pos="65000">
              <a:schemeClr val="bg1">
                <a:shade val="90000"/>
                <a:satMod val="375000"/>
              </a:schemeClr>
            </a:gs>
            <a:gs pos="100000">
              <a:schemeClr val="bg2">
                <a:tint val="88000"/>
                <a:satMod val="400000"/>
              </a:schemeClr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Rectángulo"/>
          <p:cNvSpPr/>
          <p:nvPr/>
        </p:nvSpPr>
        <p:spPr>
          <a:xfrm>
            <a:off x="0" y="0"/>
            <a:ext cx="365125" cy="6854825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7 Rectángulo"/>
          <p:cNvSpPr/>
          <p:nvPr/>
        </p:nvSpPr>
        <p:spPr>
          <a:xfrm>
            <a:off x="255588" y="5046663"/>
            <a:ext cx="73025" cy="1692275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9" name="8 Rectángulo"/>
          <p:cNvSpPr/>
          <p:nvPr/>
        </p:nvSpPr>
        <p:spPr>
          <a:xfrm>
            <a:off x="255588" y="4797425"/>
            <a:ext cx="73025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" name="9 Rectángulo"/>
          <p:cNvSpPr/>
          <p:nvPr/>
        </p:nvSpPr>
        <p:spPr>
          <a:xfrm>
            <a:off x="255588" y="4637088"/>
            <a:ext cx="73025" cy="138112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1" name="10 Rectángulo"/>
          <p:cNvSpPr/>
          <p:nvPr/>
        </p:nvSpPr>
        <p:spPr>
          <a:xfrm>
            <a:off x="255588" y="4541838"/>
            <a:ext cx="73025" cy="7461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2" name="11 Rectángulo"/>
          <p:cNvSpPr/>
          <p:nvPr/>
        </p:nvSpPr>
        <p:spPr>
          <a:xfrm>
            <a:off x="309563" y="681038"/>
            <a:ext cx="46037" cy="365125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5" name="14 Rectángulo"/>
          <p:cNvSpPr/>
          <p:nvPr/>
        </p:nvSpPr>
        <p:spPr>
          <a:xfrm>
            <a:off x="268288" y="681038"/>
            <a:ext cx="28575" cy="365125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6" name="15 Rectángulo"/>
          <p:cNvSpPr/>
          <p:nvPr/>
        </p:nvSpPr>
        <p:spPr>
          <a:xfrm>
            <a:off x="249238" y="681038"/>
            <a:ext cx="9525" cy="365125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7" name="16 Rectángulo"/>
          <p:cNvSpPr/>
          <p:nvPr/>
        </p:nvSpPr>
        <p:spPr>
          <a:xfrm>
            <a:off x="222250" y="681038"/>
            <a:ext cx="7938" cy="365125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2" name="21 Marcador de título"/>
          <p:cNvSpPr>
            <a:spLocks noGrp="1"/>
          </p:cNvSpPr>
          <p:nvPr>
            <p:ph type="title"/>
          </p:nvPr>
        </p:nvSpPr>
        <p:spPr>
          <a:xfrm>
            <a:off x="914400" y="512763"/>
            <a:ext cx="7772400" cy="914400"/>
          </a:xfrm>
          <a:prstGeom prst="rect">
            <a:avLst/>
          </a:prstGeom>
        </p:spPr>
        <p:txBody>
          <a:bodyPr vert="horz" anchor="t">
            <a:noAutofit/>
          </a:bodyPr>
          <a:lstStyle>
            <a:extLst/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1036" name="12 Marcador de texto"/>
          <p:cNvSpPr>
            <a:spLocks noGrp="1"/>
          </p:cNvSpPr>
          <p:nvPr>
            <p:ph type="body" idx="1"/>
          </p:nvPr>
        </p:nvSpPr>
        <p:spPr bwMode="auto">
          <a:xfrm>
            <a:off x="914400" y="1784350"/>
            <a:ext cx="7772400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smtClean="0"/>
          </a:p>
        </p:txBody>
      </p:sp>
      <p:sp>
        <p:nvSpPr>
          <p:cNvPr id="14" name="13 Marcador de fecha"/>
          <p:cNvSpPr>
            <a:spLocks noGrp="1"/>
          </p:cNvSpPr>
          <p:nvPr>
            <p:ph type="dt" sz="half" idx="2"/>
          </p:nvPr>
        </p:nvSpPr>
        <p:spPr>
          <a:xfrm>
            <a:off x="64770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100">
                <a:solidFill>
                  <a:schemeClr val="tx2"/>
                </a:solidFill>
                <a:latin typeface="+mn-lt"/>
              </a:defRPr>
            </a:lvl1pPr>
            <a:extLst/>
          </a:lstStyle>
          <a:p>
            <a:pPr>
              <a:defRPr/>
            </a:pPr>
            <a:fld id="{FA094E83-99A0-4AF4-BA06-DA0A34F519A8}" type="datetimeFigureOut">
              <a:rPr lang="es-MX"/>
              <a:pPr>
                <a:defRPr/>
              </a:pPr>
              <a:t>12/01/2013</a:t>
            </a:fld>
            <a:endParaRPr lang="es-MX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914400" y="6416675"/>
            <a:ext cx="5562600" cy="365125"/>
          </a:xfrm>
          <a:prstGeom prst="rect">
            <a:avLst/>
          </a:prstGeom>
        </p:spPr>
        <p:txBody>
          <a:bodyPr vert="horz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100">
                <a:solidFill>
                  <a:schemeClr val="tx2"/>
                </a:solidFill>
                <a:latin typeface="+mn-lt"/>
              </a:defRPr>
            </a:lvl1pPr>
            <a:extLst/>
          </a:lstStyle>
          <a:p>
            <a:pPr>
              <a:defRPr/>
            </a:pPr>
            <a:endParaRPr lang="es-MX"/>
          </a:p>
        </p:txBody>
      </p:sp>
      <p:sp>
        <p:nvSpPr>
          <p:cNvPr id="23" name="22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8610600" y="64166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/>
                </a:solidFill>
                <a:latin typeface="+mn-lt"/>
              </a:defRPr>
            </a:lvl1pPr>
            <a:extLst/>
          </a:lstStyle>
          <a:p>
            <a:pPr>
              <a:defRPr/>
            </a:pPr>
            <a:fld id="{D15D8144-F7C3-4EE1-A170-7F8DC9AD0196}" type="slidenum">
              <a:rPr lang="es-MX"/>
              <a:pPr>
                <a:defRPr/>
              </a:pPr>
              <a:t>‹nº›</a:t>
            </a:fld>
            <a:endParaRPr lang="es-MX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859" r:id="rId1"/>
    <p:sldLayoutId id="2147483860" r:id="rId2"/>
    <p:sldLayoutId id="2147483861" r:id="rId3"/>
    <p:sldLayoutId id="2147483862" r:id="rId4"/>
    <p:sldLayoutId id="2147483863" r:id="rId5"/>
    <p:sldLayoutId id="2147483864" r:id="rId6"/>
    <p:sldLayoutId id="2147483865" r:id="rId7"/>
    <p:sldLayoutId id="2147483866" r:id="rId8"/>
    <p:sldLayoutId id="2147483867" r:id="rId9"/>
    <p:sldLayoutId id="2147483868" r:id="rId10"/>
    <p:sldLayoutId id="2147483869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kern="1200" spc="-100">
          <a:solidFill>
            <a:srgbClr val="F0E8D5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rgbClr val="F0E8D5"/>
          </a:solidFill>
          <a:latin typeface="Consolas" pitchFamily="49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rgbClr val="F0E8D5"/>
          </a:solidFill>
          <a:latin typeface="Consolas" pitchFamily="49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rgbClr val="F0E8D5"/>
          </a:solidFill>
          <a:latin typeface="Consolas" pitchFamily="49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rgbClr val="F0E8D5"/>
          </a:solidFill>
          <a:latin typeface="Consolas" pitchFamily="49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rgbClr val="F0E8D5"/>
          </a:solidFill>
          <a:latin typeface="Consolas" pitchFamily="49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rgbClr val="F0E8D5"/>
          </a:solidFill>
          <a:latin typeface="Consolas" pitchFamily="49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rgbClr val="F0E8D5"/>
          </a:solidFill>
          <a:latin typeface="Consolas" pitchFamily="49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rgbClr val="F0E8D5"/>
          </a:solidFill>
          <a:latin typeface="Consolas" pitchFamily="49" charset="0"/>
        </a:defRPr>
      </a:lvl9pPr>
      <a:extLst/>
    </p:titleStyle>
    <p:bodyStyle>
      <a:lvl1pPr marL="411163" indent="-342900" algn="l" rtl="0" eaLnBrk="0" fontAlgn="base" hangingPunct="0">
        <a:spcBef>
          <a:spcPts val="700"/>
        </a:spcBef>
        <a:spcAft>
          <a:spcPct val="0"/>
        </a:spcAft>
        <a:buClr>
          <a:schemeClr val="tx2"/>
        </a:buClr>
        <a:buSzPct val="95000"/>
        <a:buFont typeface="Wingdings" pitchFamily="2" charset="2"/>
        <a:buChar char=""/>
        <a:defRPr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39775" indent="-2857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90000"/>
        <a:buFont typeface="Wingdings" pitchFamily="2" charset="2"/>
        <a:buChar char=""/>
        <a:defRPr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95363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 2" pitchFamily="18" charset="2"/>
        <a:buChar char="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60475" indent="-228600" algn="l" rtl="0" eaLnBrk="0" fontAlgn="base" hangingPunct="0">
        <a:spcBef>
          <a:spcPct val="20000"/>
        </a:spcBef>
        <a:spcAft>
          <a:spcPct val="0"/>
        </a:spcAft>
        <a:buClr>
          <a:srgbClr val="A28E6A"/>
        </a:buClr>
        <a:buFont typeface="Wingdings 3" pitchFamily="18" charset="2"/>
        <a:buChar char=""/>
        <a:defRPr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1481138" indent="-209550" algn="l" rtl="0" eaLnBrk="0" fontAlgn="base" hangingPunct="0">
        <a:spcBef>
          <a:spcPct val="20000"/>
        </a:spcBef>
        <a:spcAft>
          <a:spcPct val="0"/>
        </a:spcAft>
        <a:buClr>
          <a:srgbClr val="A28E6A"/>
        </a:buClr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99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01952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93976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1531811" y="404664"/>
            <a:ext cx="6123792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>
              <a:defRPr/>
            </a:pPr>
            <a:r>
              <a:rPr lang="es-MX" sz="4800" b="1" i="1" dirty="0">
                <a:ln w="11430"/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EL BARDO THODOL</a:t>
            </a:r>
            <a:endParaRPr lang="es-MX" sz="7200" b="1" i="1" dirty="0">
              <a:ln w="11430"/>
              <a:solidFill>
                <a:srgbClr val="FFFF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Tahoma" pitchFamily="34" charset="0"/>
              <a:cs typeface="Tahoma" pitchFamily="34" charset="0"/>
            </a:endParaRPr>
          </a:p>
        </p:txBody>
      </p:sp>
      <p:pic>
        <p:nvPicPr>
          <p:cNvPr id="1331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78909" y="1617663"/>
            <a:ext cx="3786187" cy="3643312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</p:pic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1542023" y="5731340"/>
            <a:ext cx="614366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>
              <a:defRPr/>
            </a:pPr>
            <a:r>
              <a:rPr lang="es-MX" sz="2000" b="1" i="1" spc="150" dirty="0">
                <a:ln w="11430"/>
                <a:solidFill>
                  <a:srgbClr val="FFFF0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EL LIBRO TIBETANO DE LOS MUERTOS</a:t>
            </a:r>
            <a:endParaRPr lang="es-MX" sz="3600" b="1" i="1" spc="150" dirty="0">
              <a:ln w="11430"/>
              <a:solidFill>
                <a:srgbClr val="FFFF00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Tahoma" pitchFamily="34" charset="0"/>
              <a:cs typeface="Tahoma" pitchFamily="34" charset="0"/>
            </a:endParaRPr>
          </a:p>
        </p:txBody>
      </p:sp>
      <p:sp>
        <p:nvSpPr>
          <p:cNvPr id="5" name="4 Rectángulo"/>
          <p:cNvSpPr/>
          <p:nvPr/>
        </p:nvSpPr>
        <p:spPr>
          <a:xfrm>
            <a:off x="214313" y="188913"/>
            <a:ext cx="8715375" cy="6500812"/>
          </a:xfrm>
          <a:prstGeom prst="rect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MX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928688" y="1757383"/>
            <a:ext cx="7215187" cy="460057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22529" name="Rectangle 1"/>
          <p:cNvSpPr>
            <a:spLocks noChangeArrowheads="1"/>
          </p:cNvSpPr>
          <p:nvPr/>
        </p:nvSpPr>
        <p:spPr bwMode="auto">
          <a:xfrm>
            <a:off x="234012" y="509925"/>
            <a:ext cx="8767144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>
              <a:defRPr/>
            </a:pPr>
            <a:r>
              <a:rPr lang="es-MX" sz="3200" b="1" i="1" dirty="0">
                <a:ln/>
                <a:solidFill>
                  <a:schemeClr val="accent3"/>
                </a:solidFill>
                <a:latin typeface="Tahoma" pitchFamily="34" charset="0"/>
                <a:ea typeface="Calibri" pitchFamily="34" charset="0"/>
                <a:cs typeface="Tahoma" pitchFamily="34" charset="0"/>
              </a:rPr>
              <a:t>UNA LUZ NUEVA COMIENZA A ILUMINAR </a:t>
            </a:r>
          </a:p>
          <a:p>
            <a:pPr algn="ctr">
              <a:defRPr/>
            </a:pPr>
            <a:r>
              <a:rPr lang="es-MX" sz="3200" b="1" i="1" dirty="0">
                <a:ln/>
                <a:solidFill>
                  <a:schemeClr val="accent3"/>
                </a:solidFill>
                <a:latin typeface="Tahoma" pitchFamily="34" charset="0"/>
                <a:ea typeface="Calibri" pitchFamily="34" charset="0"/>
                <a:cs typeface="Tahoma" pitchFamily="34" charset="0"/>
              </a:rPr>
              <a:t>Y PUEDEN OCURRIR  DOS COSAS:</a:t>
            </a:r>
            <a:endParaRPr lang="es-MX" sz="4800" b="1" i="1" dirty="0">
              <a:ln/>
              <a:solidFill>
                <a:schemeClr val="accent3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1000125" y="2189163"/>
            <a:ext cx="7072313" cy="954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>
              <a:defRPr/>
            </a:pPr>
            <a:r>
              <a:rPr lang="es-MX" sz="2800" b="1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1</a:t>
            </a:r>
            <a:r>
              <a:rPr lang="es-MX" sz="28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. - QUE SEA CAPAZ DE RECONOCER LA LUZ</a:t>
            </a:r>
            <a:endParaRPr lang="es-MX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cs typeface="Tahoma" pitchFamily="34" charset="0"/>
            </a:endParaRPr>
          </a:p>
        </p:txBody>
      </p:sp>
      <p:sp>
        <p:nvSpPr>
          <p:cNvPr id="4" name="3 Rectángulo"/>
          <p:cNvSpPr/>
          <p:nvPr/>
        </p:nvSpPr>
        <p:spPr>
          <a:xfrm>
            <a:off x="1428750" y="3756025"/>
            <a:ext cx="6072188" cy="18161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eaLnBrk="0" hangingPunct="0">
              <a:defRPr/>
            </a:pPr>
            <a:r>
              <a:rPr lang="es-MX" sz="2800" b="1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2</a:t>
            </a:r>
            <a:r>
              <a:rPr lang="es-MX" sz="28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. -  QUE NO LA RECONOZCA: PERCIBE LA LUZ OSCURA KÁRMICA HASTA QUE HA TERMINADO EL PRIMER BARDO.</a:t>
            </a:r>
            <a:endParaRPr lang="es-MX" sz="44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cs typeface="Tahoma" pitchFamily="34" charset="0"/>
            </a:endParaRPr>
          </a:p>
        </p:txBody>
      </p:sp>
      <p:sp>
        <p:nvSpPr>
          <p:cNvPr id="6" name="5 Rectángulo"/>
          <p:cNvSpPr/>
          <p:nvPr/>
        </p:nvSpPr>
        <p:spPr>
          <a:xfrm>
            <a:off x="214313" y="214313"/>
            <a:ext cx="8715375" cy="6500812"/>
          </a:xfrm>
          <a:prstGeom prst="rect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MX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2"/>
            </a:gs>
            <a:gs pos="65000">
              <a:schemeClr val="bg1">
                <a:shade val="90000"/>
                <a:satMod val="375000"/>
              </a:schemeClr>
            </a:gs>
            <a:gs pos="100000">
              <a:schemeClr val="bg2">
                <a:tint val="88000"/>
                <a:satMod val="400000"/>
              </a:schemeClr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Rectangle 1"/>
          <p:cNvSpPr>
            <a:spLocks noChangeArrowheads="1"/>
          </p:cNvSpPr>
          <p:nvPr/>
        </p:nvSpPr>
        <p:spPr bwMode="auto">
          <a:xfrm>
            <a:off x="785786" y="353777"/>
            <a:ext cx="7858148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>
              <a:defRPr/>
            </a:pPr>
            <a:r>
              <a:rPr lang="es-MX" sz="3600" b="1" i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 PERIODO DE </a:t>
            </a:r>
            <a:r>
              <a:rPr lang="es-MX" sz="3600" b="1" i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TRÁNSITO</a:t>
            </a:r>
            <a:endParaRPr lang="es-MX" sz="5400" b="1" i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latin typeface="Tahoma" pitchFamily="34" charset="0"/>
              <a:cs typeface="Tahoma" pitchFamily="34" charset="0"/>
            </a:endParaRPr>
          </a:p>
        </p:txBody>
      </p:sp>
      <p:sp>
        <p:nvSpPr>
          <p:cNvPr id="23554" name="Rectangle 2"/>
          <p:cNvSpPr>
            <a:spLocks noChangeArrowheads="1"/>
          </p:cNvSpPr>
          <p:nvPr/>
        </p:nvSpPr>
        <p:spPr bwMode="auto">
          <a:xfrm>
            <a:off x="214312" y="1191274"/>
            <a:ext cx="8715375" cy="5216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 algn="ctr">
              <a:defRPr/>
            </a:pPr>
            <a:r>
              <a:rPr lang="es-MX" sz="2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¡OH NOBLE HIJO¡ AHORA VAS A EXPERIMENTAR LOS TRES BARDOS: EL DEL </a:t>
            </a:r>
            <a:r>
              <a:rPr lang="es-MX" sz="2400" b="1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MOMENTO DE LA MUERTE,</a:t>
            </a:r>
            <a:r>
              <a:rPr lang="es-MX" sz="2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 </a:t>
            </a:r>
          </a:p>
          <a:p>
            <a:pPr algn="ctr">
              <a:defRPr/>
            </a:pPr>
            <a:endParaRPr lang="es-MX" sz="900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Calibri" pitchFamily="34" charset="0"/>
              <a:cs typeface="Tahoma" pitchFamily="34" charset="0"/>
            </a:endParaRPr>
          </a:p>
          <a:p>
            <a:pPr algn="ctr">
              <a:defRPr/>
            </a:pPr>
            <a:r>
              <a:rPr lang="es-MX" sz="2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EL </a:t>
            </a:r>
            <a:r>
              <a:rPr lang="es-MX" sz="2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DE </a:t>
            </a:r>
            <a:r>
              <a:rPr lang="es-MX" sz="2400" b="1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LA EXPERIENCIA DE LA REALIDAD </a:t>
            </a:r>
          </a:p>
          <a:p>
            <a:pPr algn="ctr">
              <a:defRPr/>
            </a:pPr>
            <a:endParaRPr lang="es-MX" sz="900" b="1" i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Calibri" pitchFamily="34" charset="0"/>
              <a:cs typeface="Tahoma" pitchFamily="34" charset="0"/>
            </a:endParaRPr>
          </a:p>
          <a:p>
            <a:pPr algn="ctr">
              <a:defRPr/>
            </a:pPr>
            <a:r>
              <a:rPr lang="es-MX" sz="2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Y EL DE </a:t>
            </a:r>
            <a:r>
              <a:rPr lang="es-MX" sz="2400" b="1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LA BÚSQUEDA DEL RENACIMIENTO</a:t>
            </a:r>
            <a:r>
              <a:rPr lang="es-MX" sz="2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. </a:t>
            </a:r>
          </a:p>
          <a:p>
            <a:pPr algn="ctr">
              <a:defRPr/>
            </a:pPr>
            <a:endParaRPr lang="es-MX" sz="9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Calibri" pitchFamily="34" charset="0"/>
              <a:cs typeface="Tahoma" pitchFamily="34" charset="0"/>
            </a:endParaRPr>
          </a:p>
          <a:p>
            <a:pPr algn="ctr">
              <a:defRPr/>
            </a:pPr>
            <a:r>
              <a:rPr lang="es-MX" sz="2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HAS EXPERIMENTADO HASTA AYER EL BARDO DEL MOMENTO DE LA MUERTE, NO HAS PODIDO PERMANECER EN LA CLARA LUZ DE LA REALIDAD, AHORA DEBES VAGAR AQUÍ. </a:t>
            </a:r>
            <a:endParaRPr lang="es-MX" sz="2400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Calibri" pitchFamily="34" charset="0"/>
              <a:cs typeface="Tahoma" pitchFamily="34" charset="0"/>
            </a:endParaRPr>
          </a:p>
          <a:p>
            <a:pPr algn="ctr">
              <a:defRPr/>
            </a:pPr>
            <a:endParaRPr lang="es-MX" sz="9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Calibri" pitchFamily="34" charset="0"/>
              <a:cs typeface="Tahoma" pitchFamily="34" charset="0"/>
            </a:endParaRPr>
          </a:p>
          <a:p>
            <a:pPr algn="ctr">
              <a:defRPr/>
            </a:pPr>
            <a:r>
              <a:rPr lang="es-MX" sz="2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POR </a:t>
            </a:r>
            <a:r>
              <a:rPr lang="es-MX" sz="2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EL MOMENTO VAS A EXPERIMENTAR EL CHONYID BARDO Y EL SIDPA BARDO. </a:t>
            </a:r>
            <a:endParaRPr lang="es-MX" sz="2400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Calibri" pitchFamily="34" charset="0"/>
              <a:cs typeface="Tahoma" pitchFamily="34" charset="0"/>
            </a:endParaRPr>
          </a:p>
          <a:p>
            <a:pPr algn="ctr">
              <a:defRPr/>
            </a:pPr>
            <a:endParaRPr lang="es-MX" sz="9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Calibri" pitchFamily="34" charset="0"/>
              <a:cs typeface="Tahoma" pitchFamily="34" charset="0"/>
            </a:endParaRPr>
          </a:p>
          <a:p>
            <a:pPr algn="ctr">
              <a:defRPr/>
            </a:pPr>
            <a:r>
              <a:rPr lang="es-MX" sz="2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OBSERVA </a:t>
            </a:r>
            <a:r>
              <a:rPr lang="es-MX" sz="2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CON ATENCIÓN PERFECTA </a:t>
            </a:r>
            <a:endParaRPr lang="es-MX" sz="2400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Calibri" pitchFamily="34" charset="0"/>
              <a:cs typeface="Tahoma" pitchFamily="34" charset="0"/>
            </a:endParaRPr>
          </a:p>
          <a:p>
            <a:pPr algn="ctr">
              <a:defRPr/>
            </a:pPr>
            <a:r>
              <a:rPr lang="es-MX" sz="2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Y </a:t>
            </a:r>
            <a:r>
              <a:rPr lang="es-MX" sz="2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PERMANECE FIRME.</a:t>
            </a:r>
            <a:endParaRPr lang="es-MX" sz="40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cs typeface="Tahoma" pitchFamily="34" charset="0"/>
            </a:endParaRPr>
          </a:p>
        </p:txBody>
      </p:sp>
      <p:sp>
        <p:nvSpPr>
          <p:cNvPr id="4" name="3 Rectángulo"/>
          <p:cNvSpPr/>
          <p:nvPr/>
        </p:nvSpPr>
        <p:spPr>
          <a:xfrm>
            <a:off x="214313" y="214313"/>
            <a:ext cx="8715375" cy="6500812"/>
          </a:xfrm>
          <a:prstGeom prst="rect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MX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Rectangle 1"/>
          <p:cNvSpPr>
            <a:spLocks noChangeArrowheads="1"/>
          </p:cNvSpPr>
          <p:nvPr/>
        </p:nvSpPr>
        <p:spPr bwMode="auto">
          <a:xfrm>
            <a:off x="1256776" y="401272"/>
            <a:ext cx="7275664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 algn="ctr">
              <a:defRPr/>
            </a:pPr>
            <a:r>
              <a:rPr lang="es-MX" sz="30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EL PRIMER ESTADO TRANSITORIO DEL </a:t>
            </a:r>
            <a:r>
              <a:rPr lang="es-MX" sz="3000" b="1" i="1" dirty="0">
                <a:solidFill>
                  <a:srgbClr val="FF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CHIKHAI</a:t>
            </a:r>
            <a:r>
              <a:rPr lang="es-MX" sz="30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 </a:t>
            </a:r>
            <a:r>
              <a:rPr lang="es-MX" sz="3000" b="1" i="1" dirty="0">
                <a:solidFill>
                  <a:srgbClr val="FF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BARDO</a:t>
            </a:r>
            <a:r>
              <a:rPr lang="es-MX" sz="30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 </a:t>
            </a:r>
            <a:endParaRPr lang="es-MX" sz="3000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Calibri" pitchFamily="34" charset="0"/>
              <a:cs typeface="Tahoma" pitchFamily="34" charset="0"/>
            </a:endParaRPr>
          </a:p>
          <a:p>
            <a:pPr algn="ctr">
              <a:defRPr/>
            </a:pPr>
            <a:r>
              <a:rPr lang="es-MX" sz="3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ES </a:t>
            </a:r>
            <a:r>
              <a:rPr lang="es-MX" sz="30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LA CONFRONTACIÓN CON LA CLARA LUZ PRIMORDIAL.</a:t>
            </a:r>
            <a:endParaRPr lang="es-MX" sz="30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cs typeface="Tahoma" pitchFamily="34" charset="0"/>
            </a:endParaRPr>
          </a:p>
        </p:txBody>
      </p:sp>
      <p:pic>
        <p:nvPicPr>
          <p:cNvPr id="24579" name="Picture 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928926" y="2657485"/>
            <a:ext cx="3299389" cy="3200407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3 Rectángulo"/>
          <p:cNvSpPr/>
          <p:nvPr/>
        </p:nvSpPr>
        <p:spPr>
          <a:xfrm>
            <a:off x="214313" y="214313"/>
            <a:ext cx="8715375" cy="6500812"/>
          </a:xfrm>
          <a:prstGeom prst="rect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MX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2"/>
            </a:gs>
            <a:gs pos="65000">
              <a:schemeClr val="bg1">
                <a:shade val="90000"/>
                <a:satMod val="375000"/>
              </a:schemeClr>
            </a:gs>
            <a:gs pos="100000">
              <a:schemeClr val="bg2">
                <a:tint val="88000"/>
                <a:satMod val="400000"/>
              </a:schemeClr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Rectangle 1"/>
          <p:cNvSpPr>
            <a:spLocks noChangeArrowheads="1"/>
          </p:cNvSpPr>
          <p:nvPr/>
        </p:nvSpPr>
        <p:spPr bwMode="auto">
          <a:xfrm>
            <a:off x="428624" y="474345"/>
            <a:ext cx="4647431" cy="59093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 algn="ctr">
              <a:defRPr/>
            </a:pPr>
            <a:r>
              <a:rPr lang="es-MX" sz="2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EL SEGUNDO ESTADO DEL CHIKHAI BARDO ES LA </a:t>
            </a:r>
            <a:r>
              <a:rPr lang="es-MX" sz="2400" b="1" i="1" dirty="0">
                <a:solidFill>
                  <a:srgbClr val="FF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CONFRONTACIÓN</a:t>
            </a:r>
            <a:r>
              <a:rPr lang="es-MX" sz="2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 CON LA CLARA LUZ </a:t>
            </a:r>
            <a:r>
              <a:rPr lang="es-MX" sz="2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SECUNDARIA, </a:t>
            </a:r>
            <a:r>
              <a:rPr lang="es-MX" sz="2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DONDE EL CUERPO ES “EL CUERPO DE ILUSIÓN BRILLANTE</a:t>
            </a:r>
            <a:r>
              <a:rPr lang="es-MX" sz="2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”.</a:t>
            </a:r>
          </a:p>
          <a:p>
            <a:pPr algn="ctr">
              <a:defRPr/>
            </a:pPr>
            <a:endParaRPr lang="es-MX" sz="9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Calibri" pitchFamily="34" charset="0"/>
              <a:cs typeface="Tahoma" pitchFamily="34" charset="0"/>
            </a:endParaRPr>
          </a:p>
          <a:p>
            <a:pPr algn="ctr">
              <a:defRPr/>
            </a:pPr>
            <a:r>
              <a:rPr lang="es-MX" sz="2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NO </a:t>
            </a:r>
            <a:r>
              <a:rPr lang="es-MX" sz="2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SABIENDO SI ESTÁ MUERTO O NO; LE ES IMPOSIBLE DETERMINARLO, VE A SUS ALLEGADOS, </a:t>
            </a:r>
            <a:endParaRPr lang="es-MX" sz="2400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Calibri" pitchFamily="34" charset="0"/>
              <a:cs typeface="Tahoma" pitchFamily="34" charset="0"/>
            </a:endParaRPr>
          </a:p>
          <a:p>
            <a:pPr algn="ctr">
              <a:defRPr/>
            </a:pPr>
            <a:r>
              <a:rPr lang="es-MX" sz="2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TAL </a:t>
            </a:r>
            <a:r>
              <a:rPr lang="es-MX" sz="2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COMO ANTES, </a:t>
            </a:r>
            <a:endParaRPr lang="es-MX" sz="2400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Calibri" pitchFamily="34" charset="0"/>
              <a:cs typeface="Tahoma" pitchFamily="34" charset="0"/>
            </a:endParaRPr>
          </a:p>
          <a:p>
            <a:pPr algn="ctr">
              <a:defRPr/>
            </a:pPr>
            <a:r>
              <a:rPr lang="es-MX" sz="2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OYE </a:t>
            </a:r>
            <a:r>
              <a:rPr lang="es-MX" sz="2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SUS SOLLOZOS. </a:t>
            </a:r>
            <a:endParaRPr lang="es-MX" sz="2400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Calibri" pitchFamily="34" charset="0"/>
              <a:cs typeface="Tahoma" pitchFamily="34" charset="0"/>
            </a:endParaRPr>
          </a:p>
          <a:p>
            <a:pPr algn="ctr">
              <a:defRPr/>
            </a:pPr>
            <a:endParaRPr lang="es-MX" sz="9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Calibri" pitchFamily="34" charset="0"/>
              <a:cs typeface="Tahoma" pitchFamily="34" charset="0"/>
            </a:endParaRPr>
          </a:p>
          <a:p>
            <a:pPr algn="ctr">
              <a:defRPr/>
            </a:pPr>
            <a:r>
              <a:rPr lang="es-MX" sz="2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ENTRA </a:t>
            </a:r>
            <a:r>
              <a:rPr lang="es-MX" sz="2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A UN ESTADO </a:t>
            </a:r>
            <a:endParaRPr lang="es-MX" sz="2400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Calibri" pitchFamily="34" charset="0"/>
              <a:cs typeface="Tahoma" pitchFamily="34" charset="0"/>
            </a:endParaRPr>
          </a:p>
          <a:p>
            <a:pPr algn="ctr">
              <a:defRPr/>
            </a:pPr>
            <a:r>
              <a:rPr lang="es-MX" sz="2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DE </a:t>
            </a:r>
            <a:r>
              <a:rPr lang="es-MX" sz="2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LUCIDEZ.</a:t>
            </a:r>
            <a:endParaRPr lang="es-MX" sz="40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cs typeface="Tahoma" pitchFamily="34" charset="0"/>
            </a:endParaRPr>
          </a:p>
        </p:txBody>
      </p:sp>
      <p:pic>
        <p:nvPicPr>
          <p:cNvPr id="25603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5436096" y="1535906"/>
            <a:ext cx="3086100" cy="385762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solidFill>
              <a:srgbClr val="FFFF99"/>
            </a:solidFill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4" name="3 Rectángulo"/>
          <p:cNvSpPr/>
          <p:nvPr/>
        </p:nvSpPr>
        <p:spPr>
          <a:xfrm>
            <a:off x="214313" y="214313"/>
            <a:ext cx="8715375" cy="6500812"/>
          </a:xfrm>
          <a:prstGeom prst="rect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MX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2"/>
            </a:gs>
            <a:gs pos="65000">
              <a:schemeClr val="bg1">
                <a:shade val="90000"/>
                <a:satMod val="375000"/>
              </a:schemeClr>
            </a:gs>
            <a:gs pos="100000">
              <a:schemeClr val="bg2">
                <a:tint val="88000"/>
                <a:satMod val="400000"/>
              </a:schemeClr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Rectangle 1"/>
          <p:cNvSpPr>
            <a:spLocks noChangeArrowheads="1"/>
          </p:cNvSpPr>
          <p:nvPr/>
        </p:nvSpPr>
        <p:spPr bwMode="auto">
          <a:xfrm>
            <a:off x="4355976" y="941350"/>
            <a:ext cx="4429125" cy="46628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>
              <a:defRPr/>
            </a:pPr>
            <a:r>
              <a:rPr lang="es-MX" sz="2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SI LA LIBERACIÓN AUN NO HA SIDO ALCANZADA, EMPIEZA EL </a:t>
            </a:r>
            <a:r>
              <a:rPr lang="es-MX" sz="2400" b="1" i="1" dirty="0">
                <a:solidFill>
                  <a:srgbClr val="FF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TERCER</a:t>
            </a:r>
            <a:r>
              <a:rPr lang="es-MX" sz="2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 BARDO DEL CHIKHAI. </a:t>
            </a:r>
            <a:endParaRPr lang="es-MX" sz="2400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Calibri" pitchFamily="34" charset="0"/>
              <a:cs typeface="Tahoma" pitchFamily="34" charset="0"/>
            </a:endParaRPr>
          </a:p>
          <a:p>
            <a:pPr algn="ctr">
              <a:defRPr/>
            </a:pPr>
            <a:endParaRPr lang="es-MX" sz="9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Calibri" pitchFamily="34" charset="0"/>
              <a:cs typeface="Tahoma" pitchFamily="34" charset="0"/>
            </a:endParaRPr>
          </a:p>
          <a:p>
            <a:pPr algn="ctr">
              <a:defRPr/>
            </a:pPr>
            <a:r>
              <a:rPr lang="es-MX" sz="2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EL DIFUNTO VE QUE PARTE DE SU COMIDA ES APARTADA, QUE SU CUERPO ES DESPOJADO DE SUS VESTIDOS, QUE EL SITIO DONDE ESTABA LA MANTA DONDE DESCASABA ES BARRIDO. </a:t>
            </a:r>
            <a:endParaRPr lang="es-MX" sz="40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cs typeface="Tahoma" pitchFamily="34" charset="0"/>
            </a:endParaRPr>
          </a:p>
        </p:txBody>
      </p:sp>
      <p:pic>
        <p:nvPicPr>
          <p:cNvPr id="26627" name="Picture 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93556" y="1571625"/>
            <a:ext cx="2806700" cy="371475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solidFill>
              <a:srgbClr val="FFFF99"/>
            </a:solidFill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4" name="3 Rectángulo"/>
          <p:cNvSpPr/>
          <p:nvPr/>
        </p:nvSpPr>
        <p:spPr>
          <a:xfrm>
            <a:off x="214313" y="214313"/>
            <a:ext cx="8715375" cy="6500812"/>
          </a:xfrm>
          <a:prstGeom prst="rect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MX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Rectángulo"/>
          <p:cNvSpPr/>
          <p:nvPr/>
        </p:nvSpPr>
        <p:spPr>
          <a:xfrm>
            <a:off x="1000100" y="871349"/>
            <a:ext cx="7000924" cy="1938992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>
              <a:defRPr/>
            </a:pPr>
            <a:r>
              <a:rPr lang="es-MX" sz="3000" b="1" i="1" dirty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ESCUCHA LOS LLANTOS, LOS VE Y OYE CÓMO LE LLAMAN, PERO COMO ELLOS NO PUEDEN SABER, SE VA DISGUSTADO. </a:t>
            </a:r>
            <a:endParaRPr lang="es-MX" sz="3000" b="1" i="1" dirty="0">
              <a:ln w="11430"/>
              <a:solidFill>
                <a:srgbClr val="FF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Tahoma" pitchFamily="34" charset="0"/>
              <a:cs typeface="Tahoma" pitchFamily="34" charset="0"/>
            </a:endParaRPr>
          </a:p>
        </p:txBody>
      </p:sp>
      <p:pic>
        <p:nvPicPr>
          <p:cNvPr id="27651" name="Picture 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915816" y="3140968"/>
            <a:ext cx="3238522" cy="24288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3 Rectángulo"/>
          <p:cNvSpPr/>
          <p:nvPr/>
        </p:nvSpPr>
        <p:spPr>
          <a:xfrm>
            <a:off x="214313" y="214313"/>
            <a:ext cx="8715375" cy="6500812"/>
          </a:xfrm>
          <a:prstGeom prst="rect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MX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Rectángulo"/>
          <p:cNvSpPr/>
          <p:nvPr/>
        </p:nvSpPr>
        <p:spPr>
          <a:xfrm>
            <a:off x="323528" y="3131484"/>
            <a:ext cx="8606160" cy="27238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s-MX" sz="27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AL INSTANTE, SONIDOS, LUCES, RADIACIONES SE LE MANIFIESTAN OCASIONÁNDOLE </a:t>
            </a:r>
            <a:r>
              <a:rPr lang="es-MX" sz="2700" b="1" i="1" dirty="0">
                <a:solidFill>
                  <a:srgbClr val="FF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MIEDO</a:t>
            </a:r>
            <a:r>
              <a:rPr lang="es-MX" sz="27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 </a:t>
            </a:r>
            <a:endParaRPr lang="es-MX" sz="2700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Calibri" pitchFamily="34" charset="0"/>
              <a:cs typeface="Tahoma" pitchFamily="34" charset="0"/>
            </a:endParaRPr>
          </a:p>
          <a:p>
            <a:pPr algn="ctr">
              <a:defRPr/>
            </a:pPr>
            <a:r>
              <a:rPr lang="es-MX" sz="27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Y </a:t>
            </a:r>
            <a:r>
              <a:rPr lang="es-MX" sz="27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TERROR Y POR ENDE GRAN </a:t>
            </a:r>
            <a:r>
              <a:rPr lang="es-MX" sz="2700" b="1" i="1" dirty="0">
                <a:solidFill>
                  <a:srgbClr val="FF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FATIGA</a:t>
            </a:r>
            <a:r>
              <a:rPr lang="es-MX" sz="27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. </a:t>
            </a:r>
            <a:endParaRPr lang="es-MX" sz="2700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Calibri" pitchFamily="34" charset="0"/>
              <a:cs typeface="Tahoma" pitchFamily="34" charset="0"/>
            </a:endParaRPr>
          </a:p>
          <a:p>
            <a:pPr algn="ctr">
              <a:defRPr/>
            </a:pPr>
            <a:endParaRPr lang="es-MX" sz="9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Calibri" pitchFamily="34" charset="0"/>
              <a:cs typeface="Tahoma" pitchFamily="34" charset="0"/>
            </a:endParaRPr>
          </a:p>
          <a:p>
            <a:pPr algn="ctr">
              <a:defRPr/>
            </a:pPr>
            <a:r>
              <a:rPr lang="es-MX" sz="27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ES </a:t>
            </a:r>
            <a:r>
              <a:rPr lang="es-MX" sz="27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ENTONCES CUANDO LA CONFRONTACIÓN CON EL BARDO DE LA REALIDAD </a:t>
            </a:r>
            <a:endParaRPr lang="es-MX" sz="2700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Calibri" pitchFamily="34" charset="0"/>
              <a:cs typeface="Tahoma" pitchFamily="34" charset="0"/>
            </a:endParaRPr>
          </a:p>
          <a:p>
            <a:pPr algn="ctr">
              <a:defRPr/>
            </a:pPr>
            <a:r>
              <a:rPr lang="es-MX" sz="27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DEBE </a:t>
            </a:r>
            <a:r>
              <a:rPr lang="es-MX" sz="27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SER APLICADO.  </a:t>
            </a:r>
            <a:endParaRPr lang="es-MX" sz="27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cs typeface="Tahoma" pitchFamily="34" charset="0"/>
            </a:endParaRPr>
          </a:p>
        </p:txBody>
      </p:sp>
      <p:pic>
        <p:nvPicPr>
          <p:cNvPr id="28675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647950" y="476672"/>
            <a:ext cx="3848100" cy="204787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3 Rectángulo"/>
          <p:cNvSpPr/>
          <p:nvPr/>
        </p:nvSpPr>
        <p:spPr>
          <a:xfrm>
            <a:off x="214313" y="214313"/>
            <a:ext cx="8715375" cy="6500812"/>
          </a:xfrm>
          <a:prstGeom prst="rect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MX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Rectangle 1"/>
          <p:cNvSpPr>
            <a:spLocks noChangeArrowheads="1"/>
          </p:cNvSpPr>
          <p:nvPr/>
        </p:nvSpPr>
        <p:spPr bwMode="auto">
          <a:xfrm>
            <a:off x="4357688" y="720730"/>
            <a:ext cx="4286250" cy="56784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>
              <a:defRPr/>
            </a:pPr>
            <a:r>
              <a:rPr lang="es-MX" sz="2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¡OH NOBLE </a:t>
            </a:r>
            <a:r>
              <a:rPr lang="es-MX" sz="2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HIJO! </a:t>
            </a:r>
            <a:r>
              <a:rPr lang="es-MX" sz="2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LO QUE SE LLAMA MUERTE HA LLEGADO AHORA. </a:t>
            </a:r>
            <a:endParaRPr lang="es-MX" sz="2400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Calibri" pitchFamily="34" charset="0"/>
              <a:cs typeface="Tahoma" pitchFamily="34" charset="0"/>
            </a:endParaRPr>
          </a:p>
          <a:p>
            <a:pPr algn="ctr">
              <a:defRPr/>
            </a:pPr>
            <a:endParaRPr lang="es-MX" sz="9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Calibri" pitchFamily="34" charset="0"/>
              <a:cs typeface="Tahoma" pitchFamily="34" charset="0"/>
            </a:endParaRPr>
          </a:p>
          <a:p>
            <a:pPr algn="ctr">
              <a:defRPr/>
            </a:pPr>
            <a:r>
              <a:rPr lang="es-MX" sz="2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DEJAS </a:t>
            </a:r>
            <a:r>
              <a:rPr lang="es-MX" sz="2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EL MUNDO, PERO NO ERES TÚ SOLO EN HACERLO, LA MUERTE LLEGA PARA TODOS. </a:t>
            </a:r>
            <a:endParaRPr lang="es-MX" sz="2400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Calibri" pitchFamily="34" charset="0"/>
              <a:cs typeface="Tahoma" pitchFamily="34" charset="0"/>
            </a:endParaRPr>
          </a:p>
          <a:p>
            <a:pPr algn="ctr">
              <a:defRPr/>
            </a:pPr>
            <a:endParaRPr lang="es-MX" sz="9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Calibri" pitchFamily="34" charset="0"/>
              <a:cs typeface="Tahoma" pitchFamily="34" charset="0"/>
            </a:endParaRPr>
          </a:p>
          <a:p>
            <a:pPr algn="ctr">
              <a:defRPr/>
            </a:pPr>
            <a:r>
              <a:rPr lang="es-MX" sz="2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NO </a:t>
            </a:r>
            <a:r>
              <a:rPr lang="es-MX" sz="2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CONTINÚES ATADO A ESTA VIDA POR EL SENTIMIENTO Y POR LA DEBILIDAD. </a:t>
            </a:r>
            <a:endParaRPr lang="es-MX" sz="2400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Calibri" pitchFamily="34" charset="0"/>
              <a:cs typeface="Tahoma" pitchFamily="34" charset="0"/>
            </a:endParaRPr>
          </a:p>
          <a:p>
            <a:pPr algn="ctr">
              <a:defRPr/>
            </a:pPr>
            <a:endParaRPr lang="es-MX" sz="900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Calibri" pitchFamily="34" charset="0"/>
              <a:cs typeface="Tahoma" pitchFamily="34" charset="0"/>
            </a:endParaRPr>
          </a:p>
          <a:p>
            <a:pPr algn="ctr">
              <a:defRPr/>
            </a:pPr>
            <a:r>
              <a:rPr lang="es-MX" sz="2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ACUÉRDATE </a:t>
            </a:r>
            <a:r>
              <a:rPr lang="es-MX" sz="2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DE TU </a:t>
            </a:r>
            <a:r>
              <a:rPr lang="es-MX" sz="2400" b="1" i="1" dirty="0">
                <a:solidFill>
                  <a:srgbClr val="FF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MADRE</a:t>
            </a:r>
            <a:r>
              <a:rPr lang="es-MX" sz="2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 </a:t>
            </a:r>
            <a:r>
              <a:rPr lang="es-MX" sz="2400" b="1" i="1" dirty="0">
                <a:solidFill>
                  <a:srgbClr val="FF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DIVINA</a:t>
            </a:r>
            <a:r>
              <a:rPr lang="es-MX" sz="2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, BÚSCALA DENTRO DE TI MISMO.</a:t>
            </a:r>
            <a:endParaRPr lang="es-MX" sz="40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cs typeface="Tahoma" pitchFamily="34" charset="0"/>
            </a:endParaRPr>
          </a:p>
        </p:txBody>
      </p:sp>
      <p:pic>
        <p:nvPicPr>
          <p:cNvPr id="29699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11560" y="1408906"/>
            <a:ext cx="3262313" cy="404018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solidFill>
              <a:srgbClr val="FFFF99"/>
            </a:solidFill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4" name="3 Rectángulo"/>
          <p:cNvSpPr/>
          <p:nvPr/>
        </p:nvSpPr>
        <p:spPr>
          <a:xfrm>
            <a:off x="214313" y="214313"/>
            <a:ext cx="8715375" cy="6500812"/>
          </a:xfrm>
          <a:prstGeom prst="rect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MX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Rectangle 1"/>
          <p:cNvSpPr>
            <a:spLocks noChangeArrowheads="1"/>
          </p:cNvSpPr>
          <p:nvPr/>
        </p:nvSpPr>
        <p:spPr bwMode="auto">
          <a:xfrm>
            <a:off x="476871" y="659011"/>
            <a:ext cx="4359969" cy="55399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 algn="ctr">
              <a:defRPr/>
            </a:pPr>
            <a:r>
              <a:rPr lang="es-MX" sz="2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NO QUEDES SUBYUGADO, NI ATEMORIZADO. </a:t>
            </a:r>
            <a:endParaRPr lang="es-MX" sz="2400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Calibri" pitchFamily="34" charset="0"/>
              <a:cs typeface="Tahoma" pitchFamily="34" charset="0"/>
            </a:endParaRPr>
          </a:p>
          <a:p>
            <a:pPr algn="ctr">
              <a:defRPr/>
            </a:pPr>
            <a:endParaRPr lang="es-MX" sz="9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Calibri" pitchFamily="34" charset="0"/>
              <a:cs typeface="Tahoma" pitchFamily="34" charset="0"/>
            </a:endParaRPr>
          </a:p>
          <a:p>
            <a:pPr algn="ctr">
              <a:defRPr/>
            </a:pPr>
            <a:r>
              <a:rPr lang="es-MX" sz="2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TODO </a:t>
            </a:r>
            <a:r>
              <a:rPr lang="es-MX" sz="2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ELLO NO ES SINO RADIACIÓN DE TU PROPIA Y VERDADERA NATURALEZA. </a:t>
            </a:r>
            <a:endParaRPr lang="es-MX" sz="2400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Calibri" pitchFamily="34" charset="0"/>
              <a:cs typeface="Tahoma" pitchFamily="34" charset="0"/>
            </a:endParaRPr>
          </a:p>
          <a:p>
            <a:pPr algn="ctr">
              <a:defRPr/>
            </a:pPr>
            <a:endParaRPr lang="es-MX" sz="9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Calibri" pitchFamily="34" charset="0"/>
              <a:cs typeface="Tahoma" pitchFamily="34" charset="0"/>
            </a:endParaRPr>
          </a:p>
          <a:p>
            <a:pPr algn="ctr">
              <a:defRPr/>
            </a:pPr>
            <a:r>
              <a:rPr lang="es-MX" sz="2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APRENDE </a:t>
            </a:r>
            <a:r>
              <a:rPr lang="es-MX" sz="2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A CONOCERLA. </a:t>
            </a:r>
          </a:p>
          <a:p>
            <a:pPr algn="ctr">
              <a:defRPr/>
            </a:pPr>
            <a:r>
              <a:rPr lang="es-MX" sz="2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DEL CENTRO DE ESTA IRRADIACIÓN SALDRÁ UN SONIDO NATURAL DE LA REALIDAD REPERCUTIÉNDOSE SIMULTÁNEAMENTE CUAL UN MILLAR DE TRUENO. </a:t>
            </a:r>
            <a:endParaRPr lang="es-MX" sz="40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cs typeface="Tahoma" pitchFamily="34" charset="0"/>
            </a:endParaRPr>
          </a:p>
        </p:txBody>
      </p:sp>
      <p:pic>
        <p:nvPicPr>
          <p:cNvPr id="30723" name="Picture 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436096" y="1754981"/>
            <a:ext cx="2995613" cy="334803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solidFill>
              <a:srgbClr val="FFFF99"/>
            </a:solidFill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4" name="3 Rectángulo"/>
          <p:cNvSpPr/>
          <p:nvPr/>
        </p:nvSpPr>
        <p:spPr>
          <a:xfrm>
            <a:off x="214313" y="214313"/>
            <a:ext cx="8715375" cy="6500812"/>
          </a:xfrm>
          <a:prstGeom prst="rect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MX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Rectángulo"/>
          <p:cNvSpPr/>
          <p:nvPr/>
        </p:nvSpPr>
        <p:spPr>
          <a:xfrm>
            <a:off x="3927973" y="2471206"/>
            <a:ext cx="4752528" cy="31854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s-MX" sz="2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DESDE </a:t>
            </a:r>
            <a:r>
              <a:rPr lang="es-MX" sz="2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QUE YA NO TIENES UN CUERPO MATERIAL DE CARNE Y SANGRE, SEA LO QUE PUEDA SUCEDER: SONIDOS, LUCES O RADIACIONES, NADA DE ESTO PUEDE HACERTE DAÑO. </a:t>
            </a:r>
            <a:endParaRPr lang="es-MX" sz="2400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Calibri" pitchFamily="34" charset="0"/>
              <a:cs typeface="Tahoma" pitchFamily="34" charset="0"/>
            </a:endParaRPr>
          </a:p>
          <a:p>
            <a:pPr algn="ctr">
              <a:defRPr/>
            </a:pPr>
            <a:endParaRPr lang="es-MX" sz="9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Calibri" pitchFamily="34" charset="0"/>
              <a:cs typeface="Tahoma" pitchFamily="34" charset="0"/>
            </a:endParaRPr>
          </a:p>
          <a:p>
            <a:pPr algn="ctr">
              <a:defRPr/>
            </a:pPr>
            <a:r>
              <a:rPr lang="es-MX" sz="2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YA </a:t>
            </a:r>
            <a:r>
              <a:rPr lang="es-MX" sz="2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TE ES IMPOSIBLE MORIR.</a:t>
            </a:r>
            <a:endParaRPr lang="es-MX" sz="40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cs typeface="Tahoma" pitchFamily="34" charset="0"/>
            </a:endParaRPr>
          </a:p>
        </p:txBody>
      </p:sp>
      <p:pic>
        <p:nvPicPr>
          <p:cNvPr id="31747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44550" y="2420888"/>
            <a:ext cx="3286125" cy="328612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4" name="3 Rectángulo"/>
          <p:cNvSpPr/>
          <p:nvPr/>
        </p:nvSpPr>
        <p:spPr>
          <a:xfrm>
            <a:off x="214313" y="214313"/>
            <a:ext cx="8715375" cy="6500812"/>
          </a:xfrm>
          <a:prstGeom prst="rect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MX"/>
          </a:p>
        </p:txBody>
      </p:sp>
      <p:sp>
        <p:nvSpPr>
          <p:cNvPr id="5" name="4 Rectángulo"/>
          <p:cNvSpPr/>
          <p:nvPr/>
        </p:nvSpPr>
        <p:spPr>
          <a:xfrm>
            <a:off x="611561" y="452460"/>
            <a:ext cx="806894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s-MX" sz="3600" b="1" i="1" dirty="0">
                <a:solidFill>
                  <a:srgbClr val="FF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ELLO ES EL SONIDO NATURAL DE TU PROPIO Y VERDADERO </a:t>
            </a:r>
            <a:r>
              <a:rPr lang="es-MX" sz="3600" b="1" i="1" dirty="0" smtClean="0">
                <a:solidFill>
                  <a:srgbClr val="FF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SER</a:t>
            </a:r>
            <a:endParaRPr lang="es-MX" sz="3600" b="1" i="1" dirty="0">
              <a:solidFill>
                <a:srgbClr val="FFFF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Rectangle 1"/>
          <p:cNvSpPr>
            <a:spLocks noChangeArrowheads="1"/>
          </p:cNvSpPr>
          <p:nvPr/>
        </p:nvSpPr>
        <p:spPr bwMode="auto">
          <a:xfrm>
            <a:off x="742231" y="574522"/>
            <a:ext cx="7621438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 algn="ctr">
              <a:defRPr/>
            </a:pPr>
            <a:r>
              <a:rPr lang="es-MX" sz="27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EL LIBRO TIBETANO DE LOS MUERTOS ESTÁ DEDICADO A LOS MUERTOS.</a:t>
            </a:r>
            <a:endParaRPr lang="es-MX" sz="27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cs typeface="Tahoma" pitchFamily="34" charset="0"/>
            </a:endParaRPr>
          </a:p>
        </p:txBody>
      </p:sp>
      <p:sp>
        <p:nvSpPr>
          <p:cNvPr id="5" name="4 Rectángulo"/>
          <p:cNvSpPr/>
          <p:nvPr/>
        </p:nvSpPr>
        <p:spPr>
          <a:xfrm>
            <a:off x="214313" y="214313"/>
            <a:ext cx="8715375" cy="6500812"/>
          </a:xfrm>
          <a:prstGeom prst="rect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MX"/>
          </a:p>
        </p:txBody>
      </p:sp>
      <p:pic>
        <p:nvPicPr>
          <p:cNvPr id="14340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2801" y="1844824"/>
            <a:ext cx="7269835" cy="2841352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2" name="Rectangle 4"/>
          <p:cNvSpPr>
            <a:spLocks noChangeArrowheads="1"/>
          </p:cNvSpPr>
          <p:nvPr/>
        </p:nvSpPr>
        <p:spPr bwMode="auto">
          <a:xfrm>
            <a:off x="1593681" y="5301208"/>
            <a:ext cx="6028074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 algn="ctr">
              <a:defRPr/>
            </a:pPr>
            <a:r>
              <a:rPr lang="es-MX" sz="27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doni MT" pitchFamily="18" charset="0"/>
                <a:ea typeface="Calibri" pitchFamily="34" charset="0"/>
                <a:cs typeface="Times New Roman" pitchFamily="18" charset="0"/>
              </a:rPr>
              <a:t>Es un libro de instrucciones para los difuntos y los moribundos.</a:t>
            </a:r>
            <a:endParaRPr lang="es-MX" sz="27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doni MT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2"/>
            </a:gs>
            <a:gs pos="65000">
              <a:schemeClr val="bg1">
                <a:shade val="90000"/>
                <a:satMod val="375000"/>
              </a:schemeClr>
            </a:gs>
            <a:gs pos="100000">
              <a:schemeClr val="bg2">
                <a:tint val="88000"/>
                <a:satMod val="400000"/>
              </a:schemeClr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Rectangle 1"/>
          <p:cNvSpPr>
            <a:spLocks noChangeArrowheads="1"/>
          </p:cNvSpPr>
          <p:nvPr/>
        </p:nvSpPr>
        <p:spPr bwMode="auto">
          <a:xfrm>
            <a:off x="395536" y="459106"/>
            <a:ext cx="8534152" cy="30008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 algn="ctr">
              <a:defRPr/>
            </a:pPr>
            <a:r>
              <a:rPr lang="es-MX" sz="27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CUANDO TERMINA EL PRIMER BARDO EL DIFUNTO EMPIEZA A </a:t>
            </a:r>
            <a:r>
              <a:rPr lang="es-MX" sz="2700" b="1" i="1" dirty="0">
                <a:solidFill>
                  <a:srgbClr val="FF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COMPRENDER</a:t>
            </a:r>
            <a:r>
              <a:rPr lang="es-MX" sz="27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 QUE ESTÁ MUERTO Y COMIENZA A EXPERIMENTAR EL SEGUNDO BARDO Y ES CUANDO LAS VISIONES KARMICAS APARECEN (MOTIVADAS POR ACCIONES, EMOCIONES Y PENSAMIENTOS) QUE CREÓ CUANDO TENÍA CUERPO FÍSICO.</a:t>
            </a:r>
            <a:endParaRPr lang="es-MX" sz="27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cs typeface="Tahoma" pitchFamily="34" charset="0"/>
            </a:endParaRPr>
          </a:p>
        </p:txBody>
      </p:sp>
      <p:pic>
        <p:nvPicPr>
          <p:cNvPr id="32771" name="Picture 2" descr="D:\vision1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3200756" y="3717032"/>
            <a:ext cx="2615952" cy="261595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solidFill>
              <a:srgbClr val="FFFF99"/>
            </a:solidFill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4" name="3 Rectángulo"/>
          <p:cNvSpPr/>
          <p:nvPr/>
        </p:nvSpPr>
        <p:spPr>
          <a:xfrm>
            <a:off x="214313" y="214313"/>
            <a:ext cx="8715375" cy="6500812"/>
          </a:xfrm>
          <a:prstGeom prst="rect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MX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Rectangle 1"/>
          <p:cNvSpPr>
            <a:spLocks noChangeArrowheads="1"/>
          </p:cNvSpPr>
          <p:nvPr/>
        </p:nvSpPr>
        <p:spPr bwMode="auto">
          <a:xfrm>
            <a:off x="1142978" y="712228"/>
            <a:ext cx="6715172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>
              <a:defRPr/>
            </a:pPr>
            <a:r>
              <a:rPr lang="es-MX" sz="3200" b="1" i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ahoma" pitchFamily="34" charset="0"/>
                <a:ea typeface="Calibri" pitchFamily="34" charset="0"/>
                <a:cs typeface="Tahoma" pitchFamily="34" charset="0"/>
              </a:rPr>
              <a:t> CONFRONTACIÓN CON LAS DIVINIDADES APACIBLES </a:t>
            </a:r>
            <a:endParaRPr lang="es-MX" sz="3200" b="1" i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Tahoma" pitchFamily="34" charset="0"/>
              <a:ea typeface="Calibri" pitchFamily="34" charset="0"/>
              <a:cs typeface="Tahoma" pitchFamily="34" charset="0"/>
            </a:endParaRPr>
          </a:p>
          <a:p>
            <a:pPr algn="ctr">
              <a:defRPr/>
            </a:pPr>
            <a:r>
              <a:rPr lang="es-MX" sz="3200" b="1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ahoma" pitchFamily="34" charset="0"/>
                <a:ea typeface="Calibri" pitchFamily="34" charset="0"/>
                <a:cs typeface="Tahoma" pitchFamily="34" charset="0"/>
              </a:rPr>
              <a:t>DEL </a:t>
            </a:r>
            <a:r>
              <a:rPr lang="es-MX" sz="3200" b="1" i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ahoma" pitchFamily="34" charset="0"/>
                <a:ea typeface="Calibri" pitchFamily="34" charset="0"/>
                <a:cs typeface="Tahoma" pitchFamily="34" charset="0"/>
              </a:rPr>
              <a:t>1º. AL 7º DÍA.</a:t>
            </a:r>
            <a:endParaRPr lang="es-MX" sz="4800" b="1" i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33794" name="Rectangle 2"/>
          <p:cNvSpPr>
            <a:spLocks noChangeArrowheads="1"/>
          </p:cNvSpPr>
          <p:nvPr/>
        </p:nvSpPr>
        <p:spPr bwMode="auto">
          <a:xfrm>
            <a:off x="214314" y="2473123"/>
            <a:ext cx="4286250" cy="35548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 algn="ctr">
              <a:defRPr/>
            </a:pPr>
            <a:r>
              <a:rPr lang="es-MX" sz="2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EL DIFUNTO ESTÁ OBLIGADO POR SU KARMA A ATRAVESAR LO </a:t>
            </a:r>
            <a:r>
              <a:rPr lang="es-MX" sz="2400" b="1" i="1" dirty="0">
                <a:solidFill>
                  <a:srgbClr val="FF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49</a:t>
            </a:r>
            <a:r>
              <a:rPr lang="es-MX" sz="2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 DÍAS DE EXISTENCIA DEL BARDO. </a:t>
            </a:r>
            <a:endParaRPr lang="es-MX" sz="2400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Calibri" pitchFamily="34" charset="0"/>
              <a:cs typeface="Tahoma" pitchFamily="34" charset="0"/>
            </a:endParaRPr>
          </a:p>
          <a:p>
            <a:pPr algn="ctr">
              <a:defRPr/>
            </a:pPr>
            <a:endParaRPr lang="es-MX" sz="9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Calibri" pitchFamily="34" charset="0"/>
              <a:cs typeface="Tahoma" pitchFamily="34" charset="0"/>
            </a:endParaRPr>
          </a:p>
          <a:p>
            <a:pPr algn="ctr">
              <a:defRPr/>
            </a:pPr>
            <a:r>
              <a:rPr lang="es-MX" sz="2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ESTE </a:t>
            </a:r>
            <a:r>
              <a:rPr lang="es-MX" sz="2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PRIMER DÍA CAE MÁS O MENOS </a:t>
            </a:r>
            <a:r>
              <a:rPr lang="es-MX" sz="2400" b="1" i="1" dirty="0">
                <a:solidFill>
                  <a:srgbClr val="FF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TRES</a:t>
            </a:r>
            <a:r>
              <a:rPr lang="es-MX" sz="2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 </a:t>
            </a:r>
            <a:r>
              <a:rPr lang="es-MX" sz="2400" b="1" i="1" dirty="0">
                <a:solidFill>
                  <a:srgbClr val="FF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DÍAS</a:t>
            </a:r>
            <a:r>
              <a:rPr lang="es-MX" sz="2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 Y </a:t>
            </a:r>
            <a:r>
              <a:rPr lang="es-MX" sz="2400" b="1" i="1" dirty="0">
                <a:solidFill>
                  <a:srgbClr val="FF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MEDIO</a:t>
            </a:r>
            <a:r>
              <a:rPr lang="es-MX" sz="2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 DESPUÉS DE LA MUERTE.</a:t>
            </a:r>
            <a:endParaRPr lang="es-MX" sz="40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cs typeface="Tahoma" pitchFamily="34" charset="0"/>
            </a:endParaRPr>
          </a:p>
        </p:txBody>
      </p:sp>
      <p:pic>
        <p:nvPicPr>
          <p:cNvPr id="33796" name="Picture 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860032" y="2789878"/>
            <a:ext cx="3524250" cy="257175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solidFill>
              <a:srgbClr val="FFFF99"/>
            </a:solidFill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5" name="4 Rectángulo"/>
          <p:cNvSpPr/>
          <p:nvPr/>
        </p:nvSpPr>
        <p:spPr>
          <a:xfrm>
            <a:off x="214313" y="214313"/>
            <a:ext cx="8715375" cy="6500812"/>
          </a:xfrm>
          <a:prstGeom prst="rect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MX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2"/>
            </a:gs>
            <a:gs pos="65000">
              <a:schemeClr val="bg1">
                <a:shade val="90000"/>
                <a:satMod val="375000"/>
              </a:schemeClr>
            </a:gs>
            <a:gs pos="100000">
              <a:schemeClr val="bg2">
                <a:tint val="88000"/>
                <a:satMod val="400000"/>
              </a:schemeClr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Rectangle 1"/>
          <p:cNvSpPr>
            <a:spLocks noChangeArrowheads="1"/>
          </p:cNvSpPr>
          <p:nvPr/>
        </p:nvSpPr>
        <p:spPr bwMode="auto">
          <a:xfrm>
            <a:off x="1305015" y="314548"/>
            <a:ext cx="6572264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s-MX" sz="4400" b="1" i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PRIMER DIA</a:t>
            </a:r>
            <a:endParaRPr lang="es-MX" sz="6600" b="1" i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Tahoma" pitchFamily="34" charset="0"/>
              <a:cs typeface="Tahoma" pitchFamily="34" charset="0"/>
            </a:endParaRPr>
          </a:p>
        </p:txBody>
      </p:sp>
      <p:sp>
        <p:nvSpPr>
          <p:cNvPr id="34818" name="Rectangle 2"/>
          <p:cNvSpPr>
            <a:spLocks noChangeArrowheads="1"/>
          </p:cNvSpPr>
          <p:nvPr/>
        </p:nvSpPr>
        <p:spPr bwMode="auto">
          <a:xfrm>
            <a:off x="285750" y="1412776"/>
            <a:ext cx="8572500" cy="49398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 algn="ctr">
              <a:defRPr/>
            </a:pPr>
            <a:r>
              <a:rPr lang="es-MX" sz="2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HAS ESTADO DESVANECIDO DURANTE LOS ÚLTIMOS 4 DÍAS, CUANDO SALGAS DE ESTA NADA, TE PREGUNTARÁS ¿QUÉ HA PASADO? OBRA DE TAL MANERA QUE PUEDAS RECONOCER EL BARDO. </a:t>
            </a:r>
            <a:endParaRPr lang="es-MX" sz="2400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Calibri" pitchFamily="34" charset="0"/>
              <a:cs typeface="Tahoma" pitchFamily="34" charset="0"/>
            </a:endParaRPr>
          </a:p>
          <a:p>
            <a:pPr algn="ctr">
              <a:defRPr/>
            </a:pPr>
            <a:endParaRPr lang="es-MX" sz="9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Calibri" pitchFamily="34" charset="0"/>
              <a:cs typeface="Tahoma" pitchFamily="34" charset="0"/>
            </a:endParaRPr>
          </a:p>
          <a:p>
            <a:pPr algn="ctr">
              <a:defRPr/>
            </a:pPr>
            <a:r>
              <a:rPr lang="es-MX" sz="2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EN </a:t>
            </a:r>
            <a:r>
              <a:rPr lang="es-MX" sz="2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ESTE MOMENTO EL </a:t>
            </a:r>
            <a:r>
              <a:rPr lang="es-MX" sz="2400" b="1" i="1" dirty="0">
                <a:solidFill>
                  <a:srgbClr val="FF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SAMSARA</a:t>
            </a:r>
            <a:r>
              <a:rPr lang="es-MX" sz="2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 ESTARÁ EN REVOLUCIÓN.  </a:t>
            </a:r>
            <a:endParaRPr lang="es-MX" sz="2400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Calibri" pitchFamily="34" charset="0"/>
              <a:cs typeface="Tahoma" pitchFamily="34" charset="0"/>
            </a:endParaRPr>
          </a:p>
          <a:p>
            <a:pPr algn="ctr">
              <a:defRPr/>
            </a:pPr>
            <a:endParaRPr lang="es-MX" sz="9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Calibri" pitchFamily="34" charset="0"/>
              <a:cs typeface="Tahoma" pitchFamily="34" charset="0"/>
            </a:endParaRPr>
          </a:p>
          <a:p>
            <a:pPr algn="ctr">
              <a:defRPr/>
            </a:pPr>
            <a:r>
              <a:rPr lang="es-MX" sz="2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LOS </a:t>
            </a:r>
            <a:r>
              <a:rPr lang="es-MX" sz="2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CIELOS TE PARECERÁN DE UN AZUL OSCURO. </a:t>
            </a:r>
            <a:endParaRPr lang="es-MX" sz="2400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Calibri" pitchFamily="34" charset="0"/>
              <a:cs typeface="Tahoma" pitchFamily="34" charset="0"/>
            </a:endParaRPr>
          </a:p>
          <a:p>
            <a:pPr algn="ctr">
              <a:defRPr/>
            </a:pPr>
            <a:endParaRPr lang="es-MX" sz="9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Calibri" pitchFamily="34" charset="0"/>
              <a:cs typeface="Tahoma" pitchFamily="34" charset="0"/>
            </a:endParaRPr>
          </a:p>
          <a:p>
            <a:pPr algn="ctr">
              <a:defRPr/>
            </a:pPr>
            <a:r>
              <a:rPr lang="es-MX" sz="2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ENTONCES </a:t>
            </a:r>
            <a:r>
              <a:rPr lang="es-MX" sz="2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DEL REINO CENTRAL LLAMADO “LA FUERZA PROYECTIVA DE LA SIMIENTE”, EL BUDA BHAGABAN VAIROCHANA, EL </a:t>
            </a:r>
            <a:r>
              <a:rPr lang="es-MX" sz="2400" b="1" i="1" dirty="0">
                <a:solidFill>
                  <a:srgbClr val="FF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PADRE-MADRE</a:t>
            </a:r>
            <a:r>
              <a:rPr lang="es-MX" sz="2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 TE HERIRÁ CON UNA LUZ TAN BRILLANTE QUE APENAS SERÁS CAPAZ DE SOPORTAR SU </a:t>
            </a:r>
            <a:r>
              <a:rPr lang="es-MX" sz="2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RESPLANDOR. </a:t>
            </a:r>
            <a:endParaRPr lang="es-MX" sz="40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cs typeface="Tahoma" pitchFamily="34" charset="0"/>
            </a:endParaRPr>
          </a:p>
        </p:txBody>
      </p:sp>
      <p:sp>
        <p:nvSpPr>
          <p:cNvPr id="4" name="3 Rectángulo"/>
          <p:cNvSpPr/>
          <p:nvPr/>
        </p:nvSpPr>
        <p:spPr>
          <a:xfrm>
            <a:off x="214313" y="214313"/>
            <a:ext cx="8715375" cy="6500812"/>
          </a:xfrm>
          <a:prstGeom prst="rect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MX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2"/>
            </a:gs>
            <a:gs pos="65000">
              <a:schemeClr val="bg1">
                <a:shade val="90000"/>
                <a:satMod val="375000"/>
              </a:schemeClr>
            </a:gs>
            <a:gs pos="100000">
              <a:schemeClr val="bg2">
                <a:tint val="88000"/>
                <a:satMod val="400000"/>
              </a:schemeClr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Rectángulo"/>
          <p:cNvSpPr/>
          <p:nvPr/>
        </p:nvSpPr>
        <p:spPr>
          <a:xfrm>
            <a:off x="713805" y="682094"/>
            <a:ext cx="3786187" cy="549381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es-MX" sz="27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ACOMPAÑADO A ESA LUZ BRILLARÁ UNA EMPAÑADA </a:t>
            </a:r>
            <a:r>
              <a:rPr lang="es-MX" sz="27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CLARIDAD </a:t>
            </a:r>
            <a:r>
              <a:rPr lang="es-MX" sz="27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BLANCA PROVENIENTE DE LOS </a:t>
            </a:r>
            <a:r>
              <a:rPr lang="es-MX" sz="2700" b="1" i="1" dirty="0">
                <a:solidFill>
                  <a:srgbClr val="FF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DEVAS</a:t>
            </a:r>
            <a:r>
              <a:rPr lang="es-MX" sz="27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 SI ERES ATRAÍDO POR ELLA </a:t>
            </a:r>
            <a:r>
              <a:rPr lang="es-MX" sz="2700" b="1" i="1" dirty="0">
                <a:solidFill>
                  <a:srgbClr val="FF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RODARÁS</a:t>
            </a:r>
            <a:r>
              <a:rPr lang="es-MX" sz="27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 POR LAS MORADAS DE LOS DEVAS Y SERÁS </a:t>
            </a:r>
            <a:r>
              <a:rPr lang="es-MX" sz="2700" b="1" i="1" dirty="0">
                <a:solidFill>
                  <a:srgbClr val="FF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ARROJADO</a:t>
            </a:r>
            <a:r>
              <a:rPr lang="es-MX" sz="27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 A LOS TORBELLINOS DE LOS </a:t>
            </a:r>
            <a:r>
              <a:rPr lang="es-MX" sz="2700" b="1" i="1" dirty="0">
                <a:solidFill>
                  <a:srgbClr val="FF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SEIS</a:t>
            </a:r>
            <a:r>
              <a:rPr lang="es-MX" sz="27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 </a:t>
            </a:r>
            <a:r>
              <a:rPr lang="es-MX" sz="2700" b="1" i="1" dirty="0">
                <a:solidFill>
                  <a:srgbClr val="FF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LOKAS</a:t>
            </a:r>
            <a:r>
              <a:rPr lang="es-MX" sz="27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.</a:t>
            </a:r>
            <a:endParaRPr lang="es-MX" sz="27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cs typeface="Tahoma" pitchFamily="34" charset="0"/>
            </a:endParaRPr>
          </a:p>
        </p:txBody>
      </p:sp>
      <p:pic>
        <p:nvPicPr>
          <p:cNvPr id="35843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148064" y="1540668"/>
            <a:ext cx="3363912" cy="358616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4" name="3 Rectángulo"/>
          <p:cNvSpPr/>
          <p:nvPr/>
        </p:nvSpPr>
        <p:spPr>
          <a:xfrm>
            <a:off x="214313" y="214313"/>
            <a:ext cx="8715375" cy="6500812"/>
          </a:xfrm>
          <a:prstGeom prst="rect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MX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2"/>
            </a:gs>
            <a:gs pos="65000">
              <a:schemeClr val="bg1">
                <a:shade val="90000"/>
                <a:satMod val="375000"/>
              </a:schemeClr>
            </a:gs>
            <a:gs pos="100000">
              <a:schemeClr val="bg2">
                <a:tint val="88000"/>
                <a:satMod val="400000"/>
              </a:schemeClr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Rectangle 1"/>
          <p:cNvSpPr>
            <a:spLocks noChangeArrowheads="1"/>
          </p:cNvSpPr>
          <p:nvPr/>
        </p:nvSpPr>
        <p:spPr bwMode="auto">
          <a:xfrm>
            <a:off x="214313" y="1031236"/>
            <a:ext cx="8715375" cy="48167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 algn="ctr">
              <a:defRPr/>
            </a:pPr>
            <a:r>
              <a:rPr lang="es-MX" sz="2800" b="1" i="1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CONCÉNTRATE CON FE PROFUNDA EN LA LUZ BRILLANTE DE </a:t>
            </a:r>
            <a:r>
              <a:rPr lang="es-MX" sz="2800" b="1" i="1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FF99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BHAGABAN</a:t>
            </a:r>
            <a:r>
              <a:rPr lang="es-MX" sz="2800" b="1" i="1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 </a:t>
            </a:r>
            <a:r>
              <a:rPr lang="es-MX" sz="2800" b="1" i="1" spc="50" dirty="0" err="1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FF99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VAIROCHANA</a:t>
            </a:r>
            <a:r>
              <a:rPr lang="es-MX" sz="2800" b="1" i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.</a:t>
            </a:r>
          </a:p>
          <a:p>
            <a:pPr algn="ctr">
              <a:defRPr/>
            </a:pPr>
            <a:endParaRPr lang="es-MX" sz="900" b="1" i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  <a:latin typeface="Tahoma" pitchFamily="34" charset="0"/>
              <a:cs typeface="Tahoma" pitchFamily="34" charset="0"/>
            </a:endParaRPr>
          </a:p>
          <a:p>
            <a:pPr algn="ctr" eaLnBrk="0" hangingPunct="0">
              <a:defRPr/>
            </a:pPr>
            <a:r>
              <a:rPr lang="es-MX" sz="2800" b="1" i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¡QUE </a:t>
            </a:r>
            <a:r>
              <a:rPr lang="es-MX" sz="2800" b="1" i="1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TE CONDUZCA </a:t>
            </a:r>
            <a:r>
              <a:rPr lang="es-MX" sz="2800" b="1" i="1" spc="50" dirty="0" err="1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BHAGAVAN</a:t>
            </a:r>
            <a:r>
              <a:rPr lang="es-MX" sz="2800" b="1" i="1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 </a:t>
            </a:r>
            <a:r>
              <a:rPr lang="es-MX" sz="2800" b="1" i="1" spc="50" dirty="0" err="1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VAIROCHANA</a:t>
            </a:r>
            <a:r>
              <a:rPr lang="es-MX" sz="2800" b="1" i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! </a:t>
            </a:r>
            <a:r>
              <a:rPr lang="es-MX" sz="2800" b="1" i="1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¡QUÉ EL GRAN MAESTRO BHAGAVAN VAIROCHANA SE APIADE DE </a:t>
            </a:r>
            <a:r>
              <a:rPr lang="es-MX" sz="2800" b="1" i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TI!</a:t>
            </a:r>
          </a:p>
          <a:p>
            <a:pPr algn="ctr" eaLnBrk="0" hangingPunct="0">
              <a:defRPr/>
            </a:pPr>
            <a:endParaRPr lang="es-MX" sz="900" b="1" i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  <a:latin typeface="Tahoma" pitchFamily="34" charset="0"/>
              <a:cs typeface="Tahoma" pitchFamily="34" charset="0"/>
            </a:endParaRPr>
          </a:p>
          <a:p>
            <a:pPr algn="ctr" eaLnBrk="0" hangingPunct="0">
              <a:defRPr/>
            </a:pPr>
            <a:r>
              <a:rPr lang="es-MX" sz="2800" b="1" i="1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DICHOSO TÚ SI LOGRAS FUNDIRTE EN EL HALO DEL ARCO IRIS LUMINOSO DE BHAGABAN VAIROCHANA. </a:t>
            </a:r>
            <a:endParaRPr lang="es-MX" sz="2800" b="1" i="1" spc="50" dirty="0" smtClean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  <a:latin typeface="Tahoma" pitchFamily="34" charset="0"/>
              <a:ea typeface="Calibri" pitchFamily="34" charset="0"/>
              <a:cs typeface="Tahoma" pitchFamily="34" charset="0"/>
            </a:endParaRPr>
          </a:p>
          <a:p>
            <a:pPr algn="ctr" eaLnBrk="0" hangingPunct="0">
              <a:defRPr/>
            </a:pPr>
            <a:endParaRPr lang="es-MX" sz="900" b="1" i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  <a:latin typeface="Tahoma" pitchFamily="34" charset="0"/>
              <a:ea typeface="Calibri" pitchFamily="34" charset="0"/>
              <a:cs typeface="Tahoma" pitchFamily="34" charset="0"/>
            </a:endParaRPr>
          </a:p>
          <a:p>
            <a:pPr algn="ctr" eaLnBrk="0" hangingPunct="0">
              <a:defRPr/>
            </a:pPr>
            <a:r>
              <a:rPr lang="es-MX" sz="2800" b="1" i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ASÍ </a:t>
            </a:r>
            <a:r>
              <a:rPr lang="es-MX" sz="2800" b="1" i="1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TENDRÁS </a:t>
            </a:r>
            <a:r>
              <a:rPr lang="es-MX" sz="2800" b="1" i="1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FF99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FELICIDAD</a:t>
            </a:r>
            <a:r>
              <a:rPr lang="es-MX" sz="2800" b="1" i="1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 EN EL REINO DE LA DENSA </a:t>
            </a:r>
            <a:r>
              <a:rPr lang="es-MX" sz="2800" b="1" i="1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FF99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CONCENTRACIÓN</a:t>
            </a:r>
            <a:r>
              <a:rPr lang="es-MX" sz="2800" b="1" i="1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.</a:t>
            </a:r>
            <a:endParaRPr lang="es-MX" sz="2800" b="1" i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  <a:latin typeface="Tahoma" pitchFamily="34" charset="0"/>
              <a:cs typeface="Tahoma" pitchFamily="34" charset="0"/>
            </a:endParaRPr>
          </a:p>
        </p:txBody>
      </p:sp>
      <p:sp>
        <p:nvSpPr>
          <p:cNvPr id="3" name="2 Rectángulo"/>
          <p:cNvSpPr/>
          <p:nvPr/>
        </p:nvSpPr>
        <p:spPr>
          <a:xfrm>
            <a:off x="214313" y="214313"/>
            <a:ext cx="8715375" cy="6500812"/>
          </a:xfrm>
          <a:prstGeom prst="rect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MX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2"/>
            </a:gs>
            <a:gs pos="65000">
              <a:schemeClr val="bg1">
                <a:shade val="90000"/>
                <a:satMod val="375000"/>
              </a:schemeClr>
            </a:gs>
            <a:gs pos="100000">
              <a:schemeClr val="bg2">
                <a:tint val="88000"/>
                <a:satMod val="400000"/>
              </a:schemeClr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Rectangle 1"/>
          <p:cNvSpPr>
            <a:spLocks noChangeArrowheads="1"/>
          </p:cNvSpPr>
          <p:nvPr/>
        </p:nvSpPr>
        <p:spPr bwMode="auto">
          <a:xfrm>
            <a:off x="395536" y="1341060"/>
            <a:ext cx="4752528" cy="42473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 algn="ctr">
              <a:defRPr/>
            </a:pPr>
            <a:r>
              <a:rPr lang="es-MX" sz="27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PUEDE QUE EL MUERTO NO HAYA SIDO ALCANZADO POR LA </a:t>
            </a:r>
            <a:endParaRPr lang="es-MX" sz="2700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Calibri" pitchFamily="34" charset="0"/>
              <a:cs typeface="Tahoma" pitchFamily="34" charset="0"/>
            </a:endParaRPr>
          </a:p>
          <a:p>
            <a:pPr algn="ctr">
              <a:defRPr/>
            </a:pPr>
            <a:r>
              <a:rPr lang="es-MX" sz="27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LUZ </a:t>
            </a:r>
            <a:r>
              <a:rPr lang="es-MX" sz="27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DE BHAGABAN VAIROCHANA, ENTONCES EL SEGUNDO DÍA </a:t>
            </a:r>
            <a:r>
              <a:rPr lang="es-MX" sz="2700" b="1" i="1" dirty="0">
                <a:solidFill>
                  <a:srgbClr val="FF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VAYRA</a:t>
            </a:r>
            <a:r>
              <a:rPr lang="es-MX" sz="27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 </a:t>
            </a:r>
            <a:r>
              <a:rPr lang="es-MX" sz="2700" b="1" i="1" dirty="0">
                <a:solidFill>
                  <a:srgbClr val="FF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SATTVA</a:t>
            </a:r>
            <a:r>
              <a:rPr lang="es-MX" sz="27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, </a:t>
            </a:r>
            <a:r>
              <a:rPr lang="es-MX" sz="27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ASÍ </a:t>
            </a:r>
            <a:r>
              <a:rPr lang="es-MX" sz="27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COMO LAS DEIDADES QUE LE ACOMPAÑAN </a:t>
            </a:r>
            <a:r>
              <a:rPr lang="es-MX" sz="2700" b="1" i="1" dirty="0">
                <a:solidFill>
                  <a:srgbClr val="FF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VENDRÁN</a:t>
            </a:r>
            <a:r>
              <a:rPr lang="es-MX" sz="27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 </a:t>
            </a:r>
            <a:endParaRPr lang="es-MX" sz="2700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Calibri" pitchFamily="34" charset="0"/>
              <a:cs typeface="Tahoma" pitchFamily="34" charset="0"/>
            </a:endParaRPr>
          </a:p>
          <a:p>
            <a:pPr algn="ctr">
              <a:defRPr/>
            </a:pPr>
            <a:r>
              <a:rPr lang="es-MX" sz="27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A </a:t>
            </a:r>
            <a:r>
              <a:rPr lang="es-MX" sz="2700" b="1" i="1" dirty="0">
                <a:solidFill>
                  <a:srgbClr val="FF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ACOGERTE</a:t>
            </a:r>
            <a:r>
              <a:rPr lang="es-MX" sz="27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.</a:t>
            </a:r>
            <a:endParaRPr lang="es-MX" sz="27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cs typeface="Tahoma" pitchFamily="34" charset="0"/>
            </a:endParaRPr>
          </a:p>
        </p:txBody>
      </p:sp>
      <p:pic>
        <p:nvPicPr>
          <p:cNvPr id="37891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5364088" y="1104900"/>
            <a:ext cx="3279775" cy="46482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4" name="3 Rectángulo"/>
          <p:cNvSpPr/>
          <p:nvPr/>
        </p:nvSpPr>
        <p:spPr>
          <a:xfrm>
            <a:off x="214313" y="214313"/>
            <a:ext cx="8715375" cy="6500812"/>
          </a:xfrm>
          <a:prstGeom prst="rect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MX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357438" y="1775619"/>
            <a:ext cx="4500562" cy="330676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38913" name="Rectangle 1"/>
          <p:cNvSpPr>
            <a:spLocks noChangeArrowheads="1"/>
          </p:cNvSpPr>
          <p:nvPr/>
        </p:nvSpPr>
        <p:spPr bwMode="auto">
          <a:xfrm>
            <a:off x="2286000" y="2458433"/>
            <a:ext cx="4572000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>
              <a:defRPr/>
            </a:pPr>
            <a:r>
              <a:rPr lang="es-MX" sz="2400" b="1" i="1" dirty="0">
                <a:solidFill>
                  <a:srgbClr val="FF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(NOMBRE DEL FALLECIDO) </a:t>
            </a:r>
            <a:endParaRPr lang="es-MX" sz="2400" b="1" i="1" dirty="0" smtClean="0">
              <a:solidFill>
                <a:srgbClr val="FFFF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Calibri" pitchFamily="34" charset="0"/>
              <a:cs typeface="Tahoma" pitchFamily="34" charset="0"/>
            </a:endParaRPr>
          </a:p>
          <a:p>
            <a:pPr algn="ctr">
              <a:defRPr/>
            </a:pPr>
            <a:endParaRPr lang="es-MX" sz="2400" b="1" i="1" dirty="0">
              <a:solidFill>
                <a:srgbClr val="FFFF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Calibri" pitchFamily="34" charset="0"/>
              <a:cs typeface="Tahoma" pitchFamily="34" charset="0"/>
            </a:endParaRPr>
          </a:p>
          <a:p>
            <a:pPr algn="ctr">
              <a:defRPr/>
            </a:pPr>
            <a:r>
              <a:rPr lang="es-MX" sz="2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¡</a:t>
            </a:r>
            <a:r>
              <a:rPr lang="es-MX" sz="2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HUYE DE LA LUZ GRIS AHUMADA DEL </a:t>
            </a:r>
            <a:r>
              <a:rPr lang="es-MX" sz="2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INFIERNO! </a:t>
            </a:r>
            <a:endParaRPr lang="es-MX" sz="40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cs typeface="Tahoma" pitchFamily="34" charset="0"/>
            </a:endParaRPr>
          </a:p>
        </p:txBody>
      </p:sp>
      <p:sp>
        <p:nvSpPr>
          <p:cNvPr id="4" name="3 Rectángulo"/>
          <p:cNvSpPr/>
          <p:nvPr/>
        </p:nvSpPr>
        <p:spPr>
          <a:xfrm>
            <a:off x="214313" y="214313"/>
            <a:ext cx="8715375" cy="6500812"/>
          </a:xfrm>
          <a:prstGeom prst="rect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MX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2"/>
            </a:gs>
            <a:gs pos="65000">
              <a:schemeClr val="bg1">
                <a:shade val="90000"/>
                <a:satMod val="375000"/>
              </a:schemeClr>
            </a:gs>
            <a:gs pos="100000">
              <a:schemeClr val="bg2">
                <a:tint val="88000"/>
                <a:satMod val="400000"/>
              </a:schemeClr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Rectángulo"/>
          <p:cNvSpPr/>
          <p:nvPr/>
        </p:nvSpPr>
        <p:spPr>
          <a:xfrm>
            <a:off x="755576" y="1074509"/>
            <a:ext cx="7848872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s-MX" sz="30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REFÚGIATE EN LA LUZ BLANCA, BRILLANTE Y TRANSPARENTE. </a:t>
            </a:r>
            <a:endParaRPr lang="es-MX" sz="3000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Calibri" pitchFamily="34" charset="0"/>
              <a:cs typeface="Tahoma" pitchFamily="34" charset="0"/>
            </a:endParaRPr>
          </a:p>
          <a:p>
            <a:pPr algn="ctr">
              <a:defRPr/>
            </a:pPr>
            <a:endParaRPr lang="es-MX" sz="30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Calibri" pitchFamily="34" charset="0"/>
              <a:cs typeface="Tahoma" pitchFamily="34" charset="0"/>
            </a:endParaRPr>
          </a:p>
          <a:p>
            <a:pPr algn="ctr">
              <a:defRPr/>
            </a:pPr>
            <a:r>
              <a:rPr lang="es-MX" sz="3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ÉSA </a:t>
            </a:r>
            <a:r>
              <a:rPr lang="es-MX" sz="30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ES LA LUZ DE LA SABIDURÍA; PON EN ELLA TU </a:t>
            </a:r>
            <a:r>
              <a:rPr lang="es-MX" sz="3000" b="1" i="1" dirty="0">
                <a:solidFill>
                  <a:srgbClr val="FF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FE</a:t>
            </a:r>
            <a:r>
              <a:rPr lang="es-MX" sz="30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 HUMILDE Y PROFUNDA, PUES ES LA LUZ DE LA GRACIA DE VAGABAN VAJRA SATTVA. </a:t>
            </a:r>
            <a:endParaRPr lang="es-MX" sz="3000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Calibri" pitchFamily="34" charset="0"/>
              <a:cs typeface="Tahoma" pitchFamily="34" charset="0"/>
            </a:endParaRPr>
          </a:p>
          <a:p>
            <a:pPr algn="ctr">
              <a:defRPr/>
            </a:pPr>
            <a:endParaRPr lang="es-MX" sz="30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Calibri" pitchFamily="34" charset="0"/>
              <a:cs typeface="Tahoma" pitchFamily="34" charset="0"/>
            </a:endParaRPr>
          </a:p>
          <a:p>
            <a:pPr algn="ctr">
              <a:defRPr/>
            </a:pPr>
            <a:r>
              <a:rPr lang="es-MX" sz="3000" b="1" i="1" dirty="0">
                <a:solidFill>
                  <a:srgbClr val="FF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CREE</a:t>
            </a:r>
            <a:r>
              <a:rPr lang="es-MX" sz="30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 EN SU LUZ QUE ES EL GANCHO DE LOS RAYOS DE LA GRACIA.</a:t>
            </a:r>
            <a:endParaRPr lang="es-MX" sz="30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cs typeface="Tahoma" pitchFamily="34" charset="0"/>
            </a:endParaRPr>
          </a:p>
        </p:txBody>
      </p:sp>
      <p:sp>
        <p:nvSpPr>
          <p:cNvPr id="3" name="2 Rectángulo"/>
          <p:cNvSpPr/>
          <p:nvPr/>
        </p:nvSpPr>
        <p:spPr>
          <a:xfrm>
            <a:off x="214313" y="214313"/>
            <a:ext cx="8715375" cy="6500812"/>
          </a:xfrm>
          <a:prstGeom prst="rect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MX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2"/>
            </a:gs>
            <a:gs pos="65000">
              <a:schemeClr val="bg1">
                <a:shade val="90000"/>
                <a:satMod val="375000"/>
              </a:schemeClr>
            </a:gs>
            <a:gs pos="100000">
              <a:schemeClr val="bg2">
                <a:tint val="88000"/>
                <a:satMod val="400000"/>
              </a:schemeClr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Rectangle 1"/>
          <p:cNvSpPr>
            <a:spLocks noChangeArrowheads="1"/>
          </p:cNvSpPr>
          <p:nvPr/>
        </p:nvSpPr>
        <p:spPr bwMode="auto">
          <a:xfrm>
            <a:off x="357188" y="642938"/>
            <a:ext cx="8215312" cy="1938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>
              <a:defRPr/>
            </a:pPr>
            <a:r>
              <a:rPr lang="es-MX" sz="2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A CAUSA DEL ORGULLO CIERTOS MUERTOS ESCAPAN AL GANCHO DE LOS RAYOS DE GRACIA, EN EL </a:t>
            </a:r>
            <a:r>
              <a:rPr lang="es-MX" sz="2400" b="1" i="1" dirty="0">
                <a:solidFill>
                  <a:srgbClr val="FF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TERCER</a:t>
            </a:r>
            <a:r>
              <a:rPr lang="es-MX" sz="2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 DÍA PARA TALES BHAGABAN RATNA </a:t>
            </a:r>
            <a:r>
              <a:rPr lang="es-MX" sz="2400" b="1" i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SAMBHAVA</a:t>
            </a:r>
            <a:r>
              <a:rPr lang="es-MX" sz="2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  </a:t>
            </a:r>
            <a:r>
              <a:rPr lang="es-MX" sz="2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Y </a:t>
            </a:r>
            <a:r>
              <a:rPr lang="es-MX" sz="2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LAS DEIDADES QUE LE ACOMPAÑAN VENDRÁN EN ESTE DÍA A ACOGER AL MUERTO</a:t>
            </a:r>
            <a:r>
              <a:rPr lang="es-MX" sz="2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.</a:t>
            </a:r>
            <a:endParaRPr lang="es-MX" sz="40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cs typeface="Tahoma" pitchFamily="34" charset="0"/>
            </a:endParaRPr>
          </a:p>
        </p:txBody>
      </p:sp>
      <p:pic>
        <p:nvPicPr>
          <p:cNvPr id="40963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508104" y="2636912"/>
            <a:ext cx="2448272" cy="346892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4" name="3 Rectángulo"/>
          <p:cNvSpPr/>
          <p:nvPr/>
        </p:nvSpPr>
        <p:spPr>
          <a:xfrm>
            <a:off x="683569" y="2564904"/>
            <a:ext cx="4392488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MX" sz="2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JUNTO A ESA LUZ UN EMPAÑADO RESPLANDOR AZUL AMARILLO DEL MUNDO HUMANO SI ES ATRAÍDO POR ELLA, </a:t>
            </a:r>
            <a:r>
              <a:rPr lang="es-MX" sz="2400" b="1" i="1" dirty="0">
                <a:solidFill>
                  <a:srgbClr val="FF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NACERÁ</a:t>
            </a:r>
            <a:r>
              <a:rPr lang="es-MX" sz="2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 EN EL MUNDO HUMANO Y </a:t>
            </a:r>
            <a:r>
              <a:rPr lang="es-MX" sz="2400" b="1" i="1" dirty="0">
                <a:solidFill>
                  <a:srgbClr val="FF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SUFRIRÁ</a:t>
            </a:r>
            <a:r>
              <a:rPr lang="es-MX" sz="2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 EL </a:t>
            </a:r>
            <a:r>
              <a:rPr lang="es-MX" sz="2400" b="1" i="1" dirty="0">
                <a:solidFill>
                  <a:srgbClr val="FF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NACIMIENTO</a:t>
            </a:r>
            <a:r>
              <a:rPr lang="es-MX" sz="2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, LA </a:t>
            </a:r>
            <a:r>
              <a:rPr lang="es-MX" sz="2400" b="1" i="1" dirty="0">
                <a:solidFill>
                  <a:srgbClr val="FF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ENFERMEDAD</a:t>
            </a:r>
            <a:r>
              <a:rPr lang="es-MX" sz="2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, LA </a:t>
            </a:r>
            <a:r>
              <a:rPr lang="es-MX" sz="2400" b="1" i="1" dirty="0">
                <a:solidFill>
                  <a:srgbClr val="FF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VEJEZ</a:t>
            </a:r>
            <a:r>
              <a:rPr lang="es-MX" sz="2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 Y LA </a:t>
            </a:r>
            <a:r>
              <a:rPr lang="es-MX" sz="2400" b="1" i="1" dirty="0">
                <a:solidFill>
                  <a:srgbClr val="FF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MUERTE</a:t>
            </a:r>
            <a:endParaRPr lang="es-MX" sz="2400" dirty="0">
              <a:solidFill>
                <a:srgbClr val="FFFF99"/>
              </a:solidFill>
              <a:latin typeface="+mn-lt"/>
            </a:endParaRPr>
          </a:p>
        </p:txBody>
      </p:sp>
      <p:sp>
        <p:nvSpPr>
          <p:cNvPr id="5" name="4 Rectángulo"/>
          <p:cNvSpPr/>
          <p:nvPr/>
        </p:nvSpPr>
        <p:spPr>
          <a:xfrm>
            <a:off x="214313" y="214313"/>
            <a:ext cx="8715375" cy="6500812"/>
          </a:xfrm>
          <a:prstGeom prst="rect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MX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/>
          <p:cNvSpPr>
            <a:spLocks noChangeArrowheads="1"/>
          </p:cNvSpPr>
          <p:nvPr/>
        </p:nvSpPr>
        <p:spPr bwMode="auto">
          <a:xfrm>
            <a:off x="230725" y="563730"/>
            <a:ext cx="8715374" cy="2677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 algn="ctr">
              <a:defRPr/>
            </a:pPr>
            <a:r>
              <a:rPr lang="es-MX" sz="28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EL MAL </a:t>
            </a:r>
            <a:r>
              <a:rPr lang="es-MX" sz="28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KARMA, </a:t>
            </a:r>
            <a:r>
              <a:rPr lang="es-MX" sz="28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A CAUSA DE LOS DESEOS INMODERADOS Y LA AVARICIA </a:t>
            </a:r>
            <a:r>
              <a:rPr lang="es-MX" sz="28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,HAN </a:t>
            </a:r>
            <a:r>
              <a:rPr lang="es-MX" sz="28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IMPEDIDO FUNDIRSE CON LA LUZ CLARA Y TRANSPARENTE, PARA ELLOS AHORA EN EL 4º DÍA  EL DIVINO </a:t>
            </a:r>
            <a:r>
              <a:rPr lang="es-MX" sz="2800" b="1" i="1" dirty="0">
                <a:solidFill>
                  <a:srgbClr val="FF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PADRE-MADRE</a:t>
            </a:r>
            <a:r>
              <a:rPr lang="es-MX" sz="28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 </a:t>
            </a:r>
            <a:r>
              <a:rPr lang="es-MX" sz="2800" b="1" i="1" dirty="0">
                <a:solidFill>
                  <a:srgbClr val="FF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BHAGABAN</a:t>
            </a:r>
            <a:r>
              <a:rPr lang="es-MX" sz="28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 AMITABA, VENDRÁN A ACOGERLE.</a:t>
            </a:r>
            <a:endParaRPr lang="es-MX" sz="44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cs typeface="Tahoma" pitchFamily="34" charset="0"/>
            </a:endParaRPr>
          </a:p>
        </p:txBody>
      </p:sp>
      <p:pic>
        <p:nvPicPr>
          <p:cNvPr id="41987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701939" y="3583008"/>
            <a:ext cx="3870325" cy="277495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4" name="3 Rectángulo"/>
          <p:cNvSpPr/>
          <p:nvPr/>
        </p:nvSpPr>
        <p:spPr>
          <a:xfrm>
            <a:off x="214313" y="214313"/>
            <a:ext cx="8715375" cy="6500812"/>
          </a:xfrm>
          <a:prstGeom prst="rect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MX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1"/>
          <p:cNvSpPr>
            <a:spLocks noChangeArrowheads="1"/>
          </p:cNvSpPr>
          <p:nvPr/>
        </p:nvSpPr>
        <p:spPr bwMode="auto">
          <a:xfrm>
            <a:off x="392906" y="463190"/>
            <a:ext cx="8358187" cy="39703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 algn="ctr">
              <a:defRPr/>
            </a:pPr>
            <a:r>
              <a:rPr lang="es-MX" sz="27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ES UNA GUÍA PARA EL DIFUNTO EN EL PERÍODO DE BARDO (ESTADO POST-MORTEM) </a:t>
            </a:r>
          </a:p>
          <a:p>
            <a:pPr algn="ctr">
              <a:defRPr/>
            </a:pPr>
            <a:r>
              <a:rPr lang="es-MX" sz="27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Y LOGRAR ASÍ LA GRAN LIBERACIÓN POR EL ENTENDIMIENTO. </a:t>
            </a:r>
            <a:endParaRPr lang="es-MX" sz="2700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Calibri" pitchFamily="34" charset="0"/>
              <a:cs typeface="Tahoma" pitchFamily="34" charset="0"/>
            </a:endParaRPr>
          </a:p>
          <a:p>
            <a:pPr algn="ctr">
              <a:defRPr/>
            </a:pPr>
            <a:endParaRPr lang="es-MX" sz="9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Calibri" pitchFamily="34" charset="0"/>
              <a:cs typeface="Tahoma" pitchFamily="34" charset="0"/>
            </a:endParaRPr>
          </a:p>
          <a:p>
            <a:pPr algn="ctr">
              <a:defRPr/>
            </a:pPr>
            <a:r>
              <a:rPr lang="es-MX" sz="27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(</a:t>
            </a:r>
            <a:r>
              <a:rPr lang="es-MX" sz="27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FUNDIRSE EN LA LUZ BRILLANTE, RESPLANDECIENTE DE ALGUNO DE LOS GANCHOS DE GRACIA DE LOS MAESTROS GUÍAS Y OBTENER EL ESTADO DE BUDA EN UN REINO PARADISÍACO).</a:t>
            </a:r>
            <a:endParaRPr lang="es-MX" sz="27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cs typeface="Tahoma" pitchFamily="34" charset="0"/>
            </a:endParaRPr>
          </a:p>
        </p:txBody>
      </p:sp>
      <p:pic>
        <p:nvPicPr>
          <p:cNvPr id="15363" name="Picture 3"/>
          <p:cNvPicPr>
            <a:picLocks noChangeAspect="1" noChangeArrowheads="1"/>
          </p:cNvPicPr>
          <p:nvPr/>
        </p:nvPicPr>
        <p:blipFill>
          <a:blip r:embed="rId3" cstate="email"/>
          <a:srcRect r="1015" b="5594"/>
          <a:stretch>
            <a:fillRect/>
          </a:stretch>
        </p:blipFill>
        <p:spPr bwMode="auto">
          <a:xfrm>
            <a:off x="1785918" y="4572008"/>
            <a:ext cx="5572164" cy="128588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5" name="4 Rectángulo"/>
          <p:cNvSpPr/>
          <p:nvPr/>
        </p:nvSpPr>
        <p:spPr>
          <a:xfrm>
            <a:off x="214313" y="214313"/>
            <a:ext cx="8715375" cy="6500812"/>
          </a:xfrm>
          <a:prstGeom prst="rect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MX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2"/>
            </a:gs>
            <a:gs pos="65000">
              <a:schemeClr val="bg1">
                <a:shade val="90000"/>
                <a:satMod val="375000"/>
              </a:schemeClr>
            </a:gs>
            <a:gs pos="100000">
              <a:schemeClr val="bg2">
                <a:tint val="88000"/>
                <a:satMod val="400000"/>
              </a:schemeClr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Rectangle 1"/>
          <p:cNvSpPr>
            <a:spLocks noChangeArrowheads="1"/>
          </p:cNvSpPr>
          <p:nvPr/>
        </p:nvSpPr>
        <p:spPr bwMode="auto">
          <a:xfrm>
            <a:off x="571500" y="612775"/>
            <a:ext cx="4357688" cy="563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>
              <a:defRPr/>
            </a:pPr>
            <a:r>
              <a:rPr lang="es-MX" sz="2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INCAPACES DE ABANDONAR SUS COSTUMBRES Y CARGADOS DEL MAL KARMA DE LA ENVIDIA LOS FALLECIDOS SON ATERRORIZADOS POR LOS SONIDOS Y RAYOS Y POR ELLO RUEDAN HASTA EL </a:t>
            </a:r>
            <a:r>
              <a:rPr lang="es-MX" sz="2400" b="1" i="1" dirty="0" smtClean="0">
                <a:solidFill>
                  <a:srgbClr val="FF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5º</a:t>
            </a:r>
            <a:r>
              <a:rPr lang="es-MX" sz="2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 </a:t>
            </a:r>
            <a:r>
              <a:rPr lang="es-MX" sz="2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DÍA EN QUE LA LUZ DE BHAGABAN BUDA AMOGASIDDHI QUE ES TODA SABIDURÍA E INFINITO AMOR VENDRÁ A BRILLAR Y A ACOGERLE.</a:t>
            </a:r>
            <a:endParaRPr lang="es-MX" sz="40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cs typeface="Tahoma" pitchFamily="34" charset="0"/>
            </a:endParaRPr>
          </a:p>
        </p:txBody>
      </p:sp>
      <p:pic>
        <p:nvPicPr>
          <p:cNvPr id="43011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000625" y="357188"/>
            <a:ext cx="3286125" cy="250666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43012" name="Picture 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740400" y="3214688"/>
            <a:ext cx="2146300" cy="316706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4 Rectángulo"/>
          <p:cNvSpPr/>
          <p:nvPr/>
        </p:nvSpPr>
        <p:spPr>
          <a:xfrm>
            <a:off x="214313" y="214313"/>
            <a:ext cx="8715375" cy="6500812"/>
          </a:xfrm>
          <a:prstGeom prst="rect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MX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2"/>
            </a:gs>
            <a:gs pos="65000">
              <a:schemeClr val="bg1">
                <a:shade val="90000"/>
                <a:satMod val="375000"/>
              </a:schemeClr>
            </a:gs>
            <a:gs pos="100000">
              <a:schemeClr val="bg2">
                <a:tint val="88000"/>
                <a:satMod val="400000"/>
              </a:schemeClr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Rectangle 1"/>
          <p:cNvSpPr>
            <a:spLocks noChangeArrowheads="1"/>
          </p:cNvSpPr>
          <p:nvPr/>
        </p:nvSpPr>
        <p:spPr bwMode="auto">
          <a:xfrm>
            <a:off x="395536" y="1963579"/>
            <a:ext cx="4643438" cy="41549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>
              <a:defRPr/>
            </a:pPr>
            <a:r>
              <a:rPr lang="es-MX" sz="22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ENTONCES </a:t>
            </a:r>
            <a:r>
              <a:rPr lang="es-MX" sz="22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EN EL </a:t>
            </a:r>
            <a:r>
              <a:rPr lang="es-MX" sz="2200" b="1" i="1" dirty="0">
                <a:solidFill>
                  <a:srgbClr val="FF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6º</a:t>
            </a:r>
            <a:r>
              <a:rPr lang="es-MX" sz="22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 DÍA LAS DIVINIDADES PADRES-MADRES DE LAS 5 </a:t>
            </a:r>
            <a:r>
              <a:rPr lang="es-MX" sz="22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ÓRDENES </a:t>
            </a:r>
            <a:r>
              <a:rPr lang="es-MX" sz="22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DE </a:t>
            </a:r>
            <a:r>
              <a:rPr lang="es-MX" sz="2200" b="1" i="1" dirty="0">
                <a:solidFill>
                  <a:srgbClr val="FF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DHYANI</a:t>
            </a:r>
            <a:r>
              <a:rPr lang="es-MX" sz="22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 </a:t>
            </a:r>
            <a:r>
              <a:rPr lang="es-MX" sz="2200" b="1" i="1" dirty="0">
                <a:solidFill>
                  <a:srgbClr val="FF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BUDAS</a:t>
            </a:r>
            <a:r>
              <a:rPr lang="es-MX" sz="22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 ASÍ COMO SUS ASISTENTES </a:t>
            </a:r>
            <a:r>
              <a:rPr lang="es-MX" sz="2200" b="1" i="1" dirty="0">
                <a:solidFill>
                  <a:srgbClr val="FF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BRILLARÁN</a:t>
            </a:r>
            <a:r>
              <a:rPr lang="es-MX" sz="22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 SIMULTÁNEAMENTE </a:t>
            </a:r>
            <a:r>
              <a:rPr lang="es-MX" sz="22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CON</a:t>
            </a:r>
          </a:p>
          <a:p>
            <a:pPr algn="ctr">
              <a:defRPr/>
            </a:pPr>
            <a:r>
              <a:rPr lang="es-MX" sz="22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 </a:t>
            </a:r>
            <a:r>
              <a:rPr lang="es-MX" sz="22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LAS LUCES DE UNIÓN DE LAS 4  SABIDURÍAS, EXTREMADAMENTE CLARAS Y HERMOSAS. </a:t>
            </a:r>
            <a:endParaRPr lang="es-MX" sz="2200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Calibri" pitchFamily="34" charset="0"/>
              <a:cs typeface="Tahoma" pitchFamily="34" charset="0"/>
            </a:endParaRPr>
          </a:p>
          <a:p>
            <a:pPr algn="ctr">
              <a:defRPr/>
            </a:pPr>
            <a:endParaRPr lang="es-MX" sz="22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Calibri" pitchFamily="34" charset="0"/>
              <a:cs typeface="Tahoma" pitchFamily="34" charset="0"/>
            </a:endParaRPr>
          </a:p>
          <a:p>
            <a:pPr algn="ctr">
              <a:defRPr/>
            </a:pPr>
            <a:r>
              <a:rPr lang="es-MX" sz="22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(ver las 4  Bienaventuranzas).</a:t>
            </a:r>
            <a:endParaRPr lang="es-MX" sz="2200" b="1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cs typeface="Tahoma" pitchFamily="34" charset="0"/>
            </a:endParaRPr>
          </a:p>
        </p:txBody>
      </p:sp>
      <p:pic>
        <p:nvPicPr>
          <p:cNvPr id="44035" name="Picture 3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5220072" y="2132856"/>
            <a:ext cx="3108201" cy="369599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solidFill>
              <a:srgbClr val="FFFF99"/>
            </a:solidFill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4" name="3 Rectángulo"/>
          <p:cNvSpPr/>
          <p:nvPr/>
        </p:nvSpPr>
        <p:spPr>
          <a:xfrm>
            <a:off x="214313" y="214313"/>
            <a:ext cx="8715375" cy="6500812"/>
          </a:xfrm>
          <a:prstGeom prst="rect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MX"/>
          </a:p>
        </p:txBody>
      </p:sp>
      <p:sp>
        <p:nvSpPr>
          <p:cNvPr id="5" name="4 Rectángulo"/>
          <p:cNvSpPr/>
          <p:nvPr/>
        </p:nvSpPr>
        <p:spPr>
          <a:xfrm>
            <a:off x="238218" y="404664"/>
            <a:ext cx="853415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MX" sz="2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SI AUN NO HA SIDO RECONOCIDA LA MUERTE, SEGUIRÁ ERRANDO Y BAJANDO A CAUSA DEL </a:t>
            </a:r>
            <a:r>
              <a:rPr lang="es-MX" sz="2400" b="1" i="1" dirty="0" smtClean="0">
                <a:solidFill>
                  <a:srgbClr val="FF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TE</a:t>
            </a:r>
          </a:p>
          <a:p>
            <a:pPr algn="ctr"/>
            <a:r>
              <a:rPr lang="es-MX" sz="2400" b="1" i="1" dirty="0" smtClean="0">
                <a:solidFill>
                  <a:srgbClr val="FF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MOR</a:t>
            </a:r>
            <a:r>
              <a:rPr lang="es-MX" sz="2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 Y </a:t>
            </a:r>
            <a:r>
              <a:rPr lang="es-MX" sz="2400" b="1" i="1" dirty="0" smtClean="0">
                <a:solidFill>
                  <a:srgbClr val="FF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TERROR</a:t>
            </a:r>
            <a:r>
              <a:rPr lang="es-MX" sz="2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 QUE LE PROVOCAN </a:t>
            </a:r>
          </a:p>
          <a:p>
            <a:pPr algn="ctr"/>
            <a:r>
              <a:rPr lang="es-MX" sz="2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LAS LUCES Y RADIACIONES. </a:t>
            </a:r>
            <a:endParaRPr lang="es-MX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2"/>
            </a:gs>
            <a:gs pos="65000">
              <a:schemeClr val="bg1">
                <a:shade val="90000"/>
                <a:satMod val="375000"/>
              </a:schemeClr>
            </a:gs>
            <a:gs pos="100000">
              <a:schemeClr val="bg2">
                <a:tint val="88000"/>
                <a:satMod val="400000"/>
              </a:schemeClr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1"/>
          <p:cNvSpPr>
            <a:spLocks noChangeArrowheads="1"/>
          </p:cNvSpPr>
          <p:nvPr/>
        </p:nvSpPr>
        <p:spPr bwMode="auto">
          <a:xfrm>
            <a:off x="448939" y="3789040"/>
            <a:ext cx="8246120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 eaLnBrk="0" hangingPunct="0"/>
            <a:r>
              <a:rPr lang="es-MX" sz="2400" b="1" i="1" dirty="0">
                <a:latin typeface="Tahoma" pitchFamily="34" charset="0"/>
                <a:ea typeface="Calibri" pitchFamily="34" charset="0"/>
                <a:cs typeface="Tahoma" pitchFamily="34" charset="0"/>
              </a:rPr>
              <a:t>SE LE DICE: </a:t>
            </a:r>
            <a:r>
              <a:rPr lang="es-MX" sz="2400" b="1" i="1" dirty="0" smtClean="0">
                <a:latin typeface="Tahoma" pitchFamily="34" charset="0"/>
                <a:ea typeface="Calibri" pitchFamily="34" charset="0"/>
                <a:cs typeface="Tahoma" pitchFamily="34" charset="0"/>
              </a:rPr>
              <a:t>“</a:t>
            </a:r>
            <a:r>
              <a:rPr lang="es-MX" sz="2400" b="1" i="1" dirty="0" smtClean="0">
                <a:solidFill>
                  <a:srgbClr val="FFFF99"/>
                </a:solidFill>
                <a:latin typeface="Tahoma" pitchFamily="34" charset="0"/>
                <a:ea typeface="Calibri" pitchFamily="34" charset="0"/>
                <a:cs typeface="Tahoma" pitchFamily="34" charset="0"/>
              </a:rPr>
              <a:t>PERMANECE</a:t>
            </a:r>
            <a:r>
              <a:rPr lang="es-MX" sz="2400" b="1" i="1" dirty="0" smtClean="0">
                <a:latin typeface="Tahoma" pitchFamily="34" charset="0"/>
                <a:ea typeface="Calibri" pitchFamily="34" charset="0"/>
                <a:cs typeface="Tahoma" pitchFamily="34" charset="0"/>
              </a:rPr>
              <a:t> </a:t>
            </a:r>
            <a:r>
              <a:rPr lang="es-MX" sz="2400" b="1" i="1" dirty="0">
                <a:solidFill>
                  <a:srgbClr val="FFFF99"/>
                </a:solidFill>
                <a:latin typeface="Tahoma" pitchFamily="34" charset="0"/>
                <a:ea typeface="Calibri" pitchFamily="34" charset="0"/>
                <a:cs typeface="Tahoma" pitchFamily="34" charset="0"/>
              </a:rPr>
              <a:t>ALERTA</a:t>
            </a:r>
            <a:r>
              <a:rPr lang="es-MX" sz="2400" b="1" i="1" dirty="0">
                <a:latin typeface="Tahoma" pitchFamily="34" charset="0"/>
                <a:ea typeface="Calibri" pitchFamily="34" charset="0"/>
                <a:cs typeface="Tahoma" pitchFamily="34" charset="0"/>
              </a:rPr>
              <a:t>, LLEGARÁ EL MOMENTO EN QUE LAS 5 ÓRDENES DE DHYANI-BUDAS BRILLARÁN EN TU CAMINO. OBRA DE MODO QUE PUEDAS RECONOCERLAS. LAS LUCES DE LA UNIÓN DE LAS 4 SABIDURÍAS PODRÁN RECIBIRTE SI MARCHAS POR EL CAMINO RECTO</a:t>
            </a:r>
            <a:r>
              <a:rPr lang="es-MX" sz="2400" b="1" i="1" dirty="0" smtClean="0">
                <a:latin typeface="Tahoma" pitchFamily="34" charset="0"/>
                <a:ea typeface="Calibri" pitchFamily="34" charset="0"/>
                <a:cs typeface="Tahoma" pitchFamily="34" charset="0"/>
              </a:rPr>
              <a:t>.”</a:t>
            </a:r>
            <a:endParaRPr lang="es-MX" sz="2400" dirty="0">
              <a:latin typeface="Tahoma" pitchFamily="34" charset="0"/>
              <a:ea typeface="Calibri" pitchFamily="34" charset="0"/>
              <a:cs typeface="Tahoma" pitchFamily="34" charset="0"/>
            </a:endParaRPr>
          </a:p>
        </p:txBody>
      </p:sp>
      <p:pic>
        <p:nvPicPr>
          <p:cNvPr id="45059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3180965" y="637089"/>
            <a:ext cx="2782069" cy="278206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solidFill>
              <a:schemeClr val="tx1"/>
            </a:solidFill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4" name="3 Rectángulo"/>
          <p:cNvSpPr/>
          <p:nvPr/>
        </p:nvSpPr>
        <p:spPr>
          <a:xfrm>
            <a:off x="214313" y="214313"/>
            <a:ext cx="8715375" cy="6500812"/>
          </a:xfrm>
          <a:prstGeom prst="rect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MX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2"/>
            </a:gs>
            <a:gs pos="65000">
              <a:schemeClr val="bg1">
                <a:shade val="90000"/>
                <a:satMod val="375000"/>
              </a:schemeClr>
            </a:gs>
            <a:gs pos="100000">
              <a:schemeClr val="bg2">
                <a:tint val="88000"/>
                <a:satMod val="400000"/>
              </a:schemeClr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09" name="Rectangle 1"/>
          <p:cNvSpPr>
            <a:spLocks noChangeArrowheads="1"/>
          </p:cNvSpPr>
          <p:nvPr/>
        </p:nvSpPr>
        <p:spPr bwMode="auto">
          <a:xfrm>
            <a:off x="3563889" y="1351507"/>
            <a:ext cx="5365800" cy="41549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 algn="ctr" eaLnBrk="0" hangingPunct="0">
              <a:defRPr/>
            </a:pPr>
            <a:r>
              <a:rPr lang="es-MX" sz="2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EN ESTE DÍA SE UNEN LAS </a:t>
            </a:r>
            <a:endParaRPr lang="es-MX" sz="2400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Calibri" pitchFamily="34" charset="0"/>
              <a:cs typeface="Tahoma" pitchFamily="34" charset="0"/>
            </a:endParaRPr>
          </a:p>
          <a:p>
            <a:pPr algn="ctr" eaLnBrk="0" hangingPunct="0">
              <a:defRPr/>
            </a:pPr>
            <a:r>
              <a:rPr lang="es-MX" sz="2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6 </a:t>
            </a:r>
            <a:r>
              <a:rPr lang="es-MX" sz="2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ÓRDENES DE LAS DIVINIDADES APACIBLES, </a:t>
            </a:r>
            <a:endParaRPr lang="es-MX" sz="2400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Calibri" pitchFamily="34" charset="0"/>
              <a:cs typeface="Tahoma" pitchFamily="34" charset="0"/>
            </a:endParaRPr>
          </a:p>
          <a:p>
            <a:pPr algn="ctr" eaLnBrk="0" hangingPunct="0">
              <a:defRPr/>
            </a:pPr>
            <a:r>
              <a:rPr lang="es-MX" sz="2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PARA </a:t>
            </a:r>
            <a:r>
              <a:rPr lang="es-MX" sz="2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BRILLAR </a:t>
            </a:r>
            <a:endParaRPr lang="es-MX" sz="2400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Calibri" pitchFamily="34" charset="0"/>
              <a:cs typeface="Tahoma" pitchFamily="34" charset="0"/>
            </a:endParaRPr>
          </a:p>
          <a:p>
            <a:pPr algn="ctr" eaLnBrk="0" hangingPunct="0">
              <a:defRPr/>
            </a:pPr>
            <a:r>
              <a:rPr lang="es-MX" sz="2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UNA </a:t>
            </a:r>
            <a:r>
              <a:rPr lang="es-MX" sz="2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TRAS OTRA. </a:t>
            </a:r>
            <a:endParaRPr lang="es-MX" sz="2400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Calibri" pitchFamily="34" charset="0"/>
              <a:cs typeface="Tahoma" pitchFamily="34" charset="0"/>
            </a:endParaRPr>
          </a:p>
          <a:p>
            <a:pPr algn="ctr" eaLnBrk="0" hangingPunct="0">
              <a:defRPr/>
            </a:pPr>
            <a:endParaRPr lang="es-MX" sz="24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Calibri" pitchFamily="34" charset="0"/>
              <a:cs typeface="Tahoma" pitchFamily="34" charset="0"/>
            </a:endParaRPr>
          </a:p>
          <a:p>
            <a:pPr algn="ctr" eaLnBrk="0" hangingPunct="0">
              <a:defRPr/>
            </a:pPr>
            <a:r>
              <a:rPr lang="es-MX" sz="2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A LA VEZ LAS LUCES </a:t>
            </a:r>
            <a:endParaRPr lang="es-MX" sz="2400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Calibri" pitchFamily="34" charset="0"/>
              <a:cs typeface="Tahoma" pitchFamily="34" charset="0"/>
            </a:endParaRPr>
          </a:p>
          <a:p>
            <a:pPr algn="ctr" eaLnBrk="0" hangingPunct="0">
              <a:defRPr/>
            </a:pPr>
            <a:r>
              <a:rPr lang="es-MX" sz="2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DE </a:t>
            </a:r>
            <a:r>
              <a:rPr lang="es-MX" sz="2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IMPURA ILUSIÓN DE LOS SEIS LOKAS BRILLARÁN TAMBIÉN CON </a:t>
            </a:r>
            <a:endParaRPr lang="es-MX" sz="2400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Calibri" pitchFamily="34" charset="0"/>
              <a:cs typeface="Tahoma" pitchFamily="34" charset="0"/>
            </a:endParaRPr>
          </a:p>
          <a:p>
            <a:pPr algn="ctr" eaLnBrk="0" hangingPunct="0">
              <a:defRPr/>
            </a:pPr>
            <a:r>
              <a:rPr lang="es-MX" sz="2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EMPAÑADO </a:t>
            </a:r>
            <a:r>
              <a:rPr lang="es-MX" sz="2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FULGOR.</a:t>
            </a:r>
            <a:endParaRPr lang="es-MX" sz="4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cs typeface="Tahoma" pitchFamily="34" charset="0"/>
            </a:endParaRPr>
          </a:p>
        </p:txBody>
      </p:sp>
      <p:sp>
        <p:nvSpPr>
          <p:cNvPr id="3" name="2 Rectángulo"/>
          <p:cNvSpPr/>
          <p:nvPr/>
        </p:nvSpPr>
        <p:spPr>
          <a:xfrm>
            <a:off x="214313" y="214313"/>
            <a:ext cx="8715375" cy="6500812"/>
          </a:xfrm>
          <a:prstGeom prst="rect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MX"/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67544" y="1403585"/>
            <a:ext cx="3324225" cy="395287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solidFill>
              <a:srgbClr val="FFFF99"/>
            </a:solidFill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2"/>
            </a:gs>
            <a:gs pos="65000">
              <a:schemeClr val="bg1">
                <a:shade val="90000"/>
                <a:satMod val="375000"/>
              </a:schemeClr>
            </a:gs>
            <a:gs pos="100000">
              <a:schemeClr val="bg2">
                <a:tint val="88000"/>
                <a:satMod val="400000"/>
              </a:schemeClr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69" name="Rectangle 1"/>
          <p:cNvSpPr>
            <a:spLocks noChangeArrowheads="1"/>
          </p:cNvSpPr>
          <p:nvPr/>
        </p:nvSpPr>
        <p:spPr bwMode="auto">
          <a:xfrm>
            <a:off x="571500" y="807829"/>
            <a:ext cx="4000500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 eaLnBrk="0" hangingPunct="0">
              <a:defRPr/>
            </a:pPr>
            <a:r>
              <a:rPr lang="es-MX" sz="2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LAS DIVINIDADES POSEEDORAS DEL SABER VENDRÁN A ACOGERLE, EN EL </a:t>
            </a:r>
            <a:r>
              <a:rPr lang="es-MX" sz="2400" b="1" i="1" dirty="0">
                <a:solidFill>
                  <a:srgbClr val="FF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SÉPTIMO</a:t>
            </a:r>
            <a:r>
              <a:rPr lang="es-MX" sz="2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 </a:t>
            </a:r>
            <a:r>
              <a:rPr lang="es-MX" sz="2400" b="1" i="1" dirty="0">
                <a:solidFill>
                  <a:srgbClr val="FF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DÍA</a:t>
            </a:r>
            <a:r>
              <a:rPr lang="es-MX" sz="2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, ENLAZADAS POR LAS </a:t>
            </a:r>
            <a:r>
              <a:rPr lang="es-MX" sz="2400" b="1" i="1" dirty="0">
                <a:solidFill>
                  <a:srgbClr val="FF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DAKINIS</a:t>
            </a:r>
            <a:r>
              <a:rPr lang="es-MX" sz="2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. </a:t>
            </a:r>
            <a:endParaRPr lang="es-MX" sz="2400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Calibri" pitchFamily="34" charset="0"/>
              <a:cs typeface="Tahoma" pitchFamily="34" charset="0"/>
            </a:endParaRPr>
          </a:p>
          <a:p>
            <a:pPr algn="ctr" eaLnBrk="0" hangingPunct="0">
              <a:defRPr/>
            </a:pPr>
            <a:endParaRPr lang="es-MX" sz="24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Calibri" pitchFamily="34" charset="0"/>
              <a:cs typeface="Tahoma" pitchFamily="34" charset="0"/>
            </a:endParaRPr>
          </a:p>
          <a:p>
            <a:pPr algn="ctr" eaLnBrk="0" hangingPunct="0">
              <a:defRPr/>
            </a:pPr>
            <a:r>
              <a:rPr lang="es-MX" sz="2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AL </a:t>
            </a:r>
            <a:r>
              <a:rPr lang="es-MX" sz="2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MISMO TIEMPO EL CAMINO CREADO  POR LAS </a:t>
            </a:r>
            <a:r>
              <a:rPr lang="es-MX" sz="2400" b="1" i="1" dirty="0">
                <a:solidFill>
                  <a:srgbClr val="FF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PASIONES</a:t>
            </a:r>
            <a:r>
              <a:rPr lang="es-MX" sz="2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 OSCURECIENTES Y LA ESTUPIDEZ SE ABRIRÁ PARA RECIBIRLE.</a:t>
            </a:r>
            <a:endParaRPr lang="es-MX" sz="4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cs typeface="Tahoma" pitchFamily="34" charset="0"/>
            </a:endParaRPr>
          </a:p>
        </p:txBody>
      </p:sp>
      <p:pic>
        <p:nvPicPr>
          <p:cNvPr id="58373" name="Picture 5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4619624" y="500042"/>
            <a:ext cx="3619499" cy="27146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8374" name="Picture 6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214942" y="3728390"/>
            <a:ext cx="2571768" cy="240811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5" name="4 Rectángulo"/>
          <p:cNvSpPr/>
          <p:nvPr/>
        </p:nvSpPr>
        <p:spPr>
          <a:xfrm>
            <a:off x="214313" y="188913"/>
            <a:ext cx="8715375" cy="6500812"/>
          </a:xfrm>
          <a:prstGeom prst="rect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MX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2"/>
            </a:gs>
            <a:gs pos="65000">
              <a:schemeClr val="bg1">
                <a:shade val="90000"/>
                <a:satMod val="375000"/>
              </a:schemeClr>
            </a:gs>
            <a:gs pos="100000">
              <a:schemeClr val="bg2">
                <a:tint val="88000"/>
                <a:satMod val="400000"/>
              </a:schemeClr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7" name="Rectangle 1"/>
          <p:cNvSpPr>
            <a:spLocks noChangeArrowheads="1"/>
          </p:cNvSpPr>
          <p:nvPr/>
        </p:nvSpPr>
        <p:spPr bwMode="auto">
          <a:xfrm>
            <a:off x="683568" y="1097592"/>
            <a:ext cx="7704856" cy="46628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 algn="ctr" eaLnBrk="0" hangingPunct="0">
              <a:defRPr/>
            </a:pPr>
            <a:r>
              <a:rPr lang="es-MX" sz="33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TODOS ESTOS </a:t>
            </a:r>
            <a:r>
              <a:rPr lang="es-MX" sz="3300" b="1" i="1" dirty="0">
                <a:solidFill>
                  <a:srgbClr val="FF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DÍAS</a:t>
            </a:r>
            <a:r>
              <a:rPr lang="es-MX" sz="33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 SON </a:t>
            </a:r>
            <a:r>
              <a:rPr lang="es-MX" sz="3300" b="1" i="1" dirty="0">
                <a:solidFill>
                  <a:srgbClr val="FF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IGUALES</a:t>
            </a:r>
            <a:r>
              <a:rPr lang="es-MX" sz="33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 CON LA DIFERENCIA DE LAS DIVINIDADES QUE ENCONTRARÁ EL MUERTO EN EL BARDO SON CADA VEZ MÁS </a:t>
            </a:r>
            <a:r>
              <a:rPr lang="es-MX" sz="3300" b="1" i="1" dirty="0">
                <a:solidFill>
                  <a:srgbClr val="FF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IMPORTANTES</a:t>
            </a:r>
            <a:r>
              <a:rPr lang="es-MX" sz="33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, PERO LA MISMA LUZ DIVINA, LA MISMA LETANÍA,  EL MISMO RESPLANDOR ENSOMBRECIDO DE LAS INFLUENCIAS INFERNALES.</a:t>
            </a:r>
            <a:endParaRPr lang="es-MX" sz="33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cs typeface="Tahoma" pitchFamily="34" charset="0"/>
            </a:endParaRPr>
          </a:p>
        </p:txBody>
      </p:sp>
      <p:sp>
        <p:nvSpPr>
          <p:cNvPr id="3" name="2 Rectángulo"/>
          <p:cNvSpPr/>
          <p:nvPr/>
        </p:nvSpPr>
        <p:spPr>
          <a:xfrm>
            <a:off x="214313" y="188913"/>
            <a:ext cx="8715375" cy="6500812"/>
          </a:xfrm>
          <a:prstGeom prst="rect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MX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2"/>
            </a:gs>
            <a:gs pos="65000">
              <a:schemeClr val="bg1">
                <a:shade val="90000"/>
                <a:satMod val="375000"/>
              </a:schemeClr>
            </a:gs>
            <a:gs pos="100000">
              <a:schemeClr val="bg2">
                <a:tint val="88000"/>
                <a:satMod val="400000"/>
              </a:schemeClr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1" name="Rectangle 1"/>
          <p:cNvSpPr>
            <a:spLocks noChangeArrowheads="1"/>
          </p:cNvSpPr>
          <p:nvPr/>
        </p:nvSpPr>
        <p:spPr bwMode="auto">
          <a:xfrm>
            <a:off x="971600" y="1434851"/>
            <a:ext cx="7128792" cy="41549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 algn="ctr" eaLnBrk="0" hangingPunct="0">
              <a:defRPr/>
            </a:pPr>
            <a:r>
              <a:rPr lang="es-MX" sz="33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CON ESTO TERMINA LA PARTE DEL GRAN THODOL CONCERNIENTE A LA CONFRONTACIÓN CON  LAS DIVINIDADES APACIBLES DEL CHONYID BARDO Y LA PUESTA CARA A CARA CON LA CLARA LUZ DEL </a:t>
            </a:r>
            <a:r>
              <a:rPr lang="es-MX" sz="3300" b="1" i="1" dirty="0">
                <a:solidFill>
                  <a:srgbClr val="FF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CHIKHAI</a:t>
            </a:r>
            <a:r>
              <a:rPr lang="es-MX" sz="33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 </a:t>
            </a:r>
            <a:r>
              <a:rPr lang="es-MX" sz="3300" b="1" i="1" dirty="0">
                <a:solidFill>
                  <a:srgbClr val="FF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BARDO</a:t>
            </a:r>
            <a:r>
              <a:rPr lang="es-MX" sz="33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.</a:t>
            </a:r>
            <a:endParaRPr lang="es-MX" sz="33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cs typeface="Tahoma" pitchFamily="34" charset="0"/>
            </a:endParaRPr>
          </a:p>
        </p:txBody>
      </p:sp>
      <p:sp>
        <p:nvSpPr>
          <p:cNvPr id="3" name="2 Rectángulo"/>
          <p:cNvSpPr/>
          <p:nvPr/>
        </p:nvSpPr>
        <p:spPr>
          <a:xfrm>
            <a:off x="214313" y="188913"/>
            <a:ext cx="8715375" cy="6500812"/>
          </a:xfrm>
          <a:prstGeom prst="rect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MX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1 Rectángulo"/>
          <p:cNvSpPr>
            <a:spLocks noChangeArrowheads="1"/>
          </p:cNvSpPr>
          <p:nvPr/>
        </p:nvSpPr>
        <p:spPr bwMode="auto">
          <a:xfrm>
            <a:off x="785812" y="476672"/>
            <a:ext cx="7572375" cy="216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MX" sz="2700" b="1" i="1" dirty="0">
                <a:solidFill>
                  <a:srgbClr val="FFFF99"/>
                </a:solidFill>
                <a:latin typeface="Tahoma" pitchFamily="34" charset="0"/>
                <a:cs typeface="Tahoma" pitchFamily="34" charset="0"/>
              </a:rPr>
              <a:t>MILLARES</a:t>
            </a:r>
            <a:r>
              <a:rPr lang="es-MX" sz="2700" b="1" i="1" dirty="0">
                <a:latin typeface="Tahoma" pitchFamily="34" charset="0"/>
                <a:cs typeface="Tahoma" pitchFamily="34" charset="0"/>
              </a:rPr>
              <a:t> DE SERES </a:t>
            </a:r>
            <a:r>
              <a:rPr lang="es-MX" sz="2700" b="1" i="1" dirty="0">
                <a:solidFill>
                  <a:srgbClr val="FFFF99"/>
                </a:solidFill>
                <a:latin typeface="Tahoma" pitchFamily="34" charset="0"/>
                <a:cs typeface="Tahoma" pitchFamily="34" charset="0"/>
              </a:rPr>
              <a:t>SERÁN</a:t>
            </a:r>
            <a:r>
              <a:rPr lang="es-MX" sz="2700" b="1" i="1" dirty="0">
                <a:latin typeface="Tahoma" pitchFamily="34" charset="0"/>
                <a:cs typeface="Tahoma" pitchFamily="34" charset="0"/>
              </a:rPr>
              <a:t> </a:t>
            </a:r>
            <a:r>
              <a:rPr lang="es-MX" sz="2700" b="1" i="1" dirty="0">
                <a:solidFill>
                  <a:srgbClr val="FFFF99"/>
                </a:solidFill>
                <a:latin typeface="Tahoma" pitchFamily="34" charset="0"/>
                <a:cs typeface="Tahoma" pitchFamily="34" charset="0"/>
              </a:rPr>
              <a:t>LIBERTADOS</a:t>
            </a:r>
            <a:r>
              <a:rPr lang="es-MX" sz="2700" b="1" i="1" dirty="0">
                <a:latin typeface="Tahoma" pitchFamily="34" charset="0"/>
                <a:cs typeface="Tahoma" pitchFamily="34" charset="0"/>
              </a:rPr>
              <a:t> MEDIANTE ESTE </a:t>
            </a:r>
            <a:r>
              <a:rPr lang="es-MX" sz="2700" b="1" i="1" dirty="0">
                <a:solidFill>
                  <a:srgbClr val="FFFF99"/>
                </a:solidFill>
                <a:latin typeface="Tahoma" pitchFamily="34" charset="0"/>
                <a:cs typeface="Tahoma" pitchFamily="34" charset="0"/>
              </a:rPr>
              <a:t>RECONOCIMIENTO</a:t>
            </a:r>
            <a:r>
              <a:rPr lang="es-MX" sz="2700" b="1" i="1" dirty="0">
                <a:latin typeface="Tahoma" pitchFamily="34" charset="0"/>
                <a:cs typeface="Tahoma" pitchFamily="34" charset="0"/>
              </a:rPr>
              <a:t>, PERO MUCHOS </a:t>
            </a:r>
            <a:r>
              <a:rPr lang="es-MX" sz="2700" b="1" i="1" dirty="0">
                <a:solidFill>
                  <a:srgbClr val="FFFF99"/>
                </a:solidFill>
                <a:latin typeface="Tahoma" pitchFamily="34" charset="0"/>
                <a:cs typeface="Tahoma" pitchFamily="34" charset="0"/>
              </a:rPr>
              <a:t>OTROS</a:t>
            </a:r>
            <a:r>
              <a:rPr lang="es-MX" sz="2700" b="1" i="1" dirty="0">
                <a:latin typeface="Tahoma" pitchFamily="34" charset="0"/>
                <a:cs typeface="Tahoma" pitchFamily="34" charset="0"/>
              </a:rPr>
              <a:t>  </a:t>
            </a:r>
            <a:r>
              <a:rPr lang="es-MX" sz="2700" b="1" i="1" dirty="0">
                <a:solidFill>
                  <a:srgbClr val="FFFF99"/>
                </a:solidFill>
                <a:latin typeface="Tahoma" pitchFamily="34" charset="0"/>
                <a:cs typeface="Tahoma" pitchFamily="34" charset="0"/>
              </a:rPr>
              <a:t>VAGARAN</a:t>
            </a:r>
            <a:r>
              <a:rPr lang="es-MX" sz="2700" b="1" i="1" dirty="0">
                <a:latin typeface="Tahoma" pitchFamily="34" charset="0"/>
                <a:cs typeface="Tahoma" pitchFamily="34" charset="0"/>
              </a:rPr>
              <a:t> DANDO VUELTAS EN LA </a:t>
            </a:r>
            <a:r>
              <a:rPr lang="es-MX" sz="2700" b="1" i="1" dirty="0">
                <a:solidFill>
                  <a:srgbClr val="FFFF99"/>
                </a:solidFill>
                <a:latin typeface="Tahoma" pitchFamily="34" charset="0"/>
                <a:cs typeface="Tahoma" pitchFamily="34" charset="0"/>
              </a:rPr>
              <a:t>RUEDA</a:t>
            </a:r>
            <a:r>
              <a:rPr lang="es-MX" sz="2700" b="1" i="1" dirty="0">
                <a:latin typeface="Tahoma" pitchFamily="34" charset="0"/>
                <a:cs typeface="Tahoma" pitchFamily="34" charset="0"/>
              </a:rPr>
              <a:t> DE LA IGNORANCIA Y DE LA ILUSIÓN. </a:t>
            </a:r>
            <a:endParaRPr lang="es-MX" sz="2700" dirty="0">
              <a:latin typeface="Tahoma" pitchFamily="34" charset="0"/>
              <a:cs typeface="Tahoma" pitchFamily="34" charset="0"/>
            </a:endParaRPr>
          </a:p>
        </p:txBody>
      </p:sp>
      <p:pic>
        <p:nvPicPr>
          <p:cNvPr id="72707" name="Picture 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114018" y="2929424"/>
            <a:ext cx="2915964" cy="314752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4" name="3 Rectángulo"/>
          <p:cNvSpPr/>
          <p:nvPr/>
        </p:nvSpPr>
        <p:spPr>
          <a:xfrm>
            <a:off x="214313" y="188913"/>
            <a:ext cx="8715375" cy="6500812"/>
          </a:xfrm>
          <a:prstGeom prst="rect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MX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2"/>
            </a:gs>
            <a:gs pos="65000">
              <a:schemeClr val="bg1">
                <a:shade val="90000"/>
                <a:satMod val="375000"/>
              </a:schemeClr>
            </a:gs>
            <a:gs pos="100000">
              <a:schemeClr val="bg2">
                <a:tint val="88000"/>
                <a:satMod val="400000"/>
              </a:schemeClr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1 Rectángulo"/>
          <p:cNvSpPr>
            <a:spLocks noChangeArrowheads="1"/>
          </p:cNvSpPr>
          <p:nvPr/>
        </p:nvSpPr>
        <p:spPr bwMode="auto">
          <a:xfrm>
            <a:off x="539552" y="764704"/>
            <a:ext cx="8064896" cy="5078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s-MX" sz="2700" b="1" i="1" dirty="0">
                <a:latin typeface="Tahoma" pitchFamily="34" charset="0"/>
                <a:cs typeface="Tahoma" pitchFamily="34" charset="0"/>
              </a:rPr>
              <a:t>POR CONSIGUIENTE TRAS LA CESACIÓN </a:t>
            </a:r>
            <a:endParaRPr lang="es-MX" sz="2700" b="1" i="1" dirty="0" smtClean="0">
              <a:latin typeface="Tahoma" pitchFamily="34" charset="0"/>
              <a:cs typeface="Tahoma" pitchFamily="34" charset="0"/>
            </a:endParaRPr>
          </a:p>
          <a:p>
            <a:pPr algn="ctr"/>
            <a:r>
              <a:rPr lang="es-MX" sz="2700" b="1" i="1" dirty="0" smtClean="0">
                <a:latin typeface="Tahoma" pitchFamily="34" charset="0"/>
                <a:cs typeface="Tahoma" pitchFamily="34" charset="0"/>
              </a:rPr>
              <a:t>DE </a:t>
            </a:r>
            <a:r>
              <a:rPr lang="es-MX" sz="2700" b="1" i="1" dirty="0">
                <a:latin typeface="Tahoma" pitchFamily="34" charset="0"/>
                <a:cs typeface="Tahoma" pitchFamily="34" charset="0"/>
              </a:rPr>
              <a:t>LAS DIVINIDADES APACIBLES Y DETENTADORAS DEL SABER QUE HAN VENIDO A ACOGERLE, </a:t>
            </a:r>
            <a:r>
              <a:rPr lang="es-MX" sz="2700" b="1" i="1" dirty="0">
                <a:solidFill>
                  <a:srgbClr val="FFFF99"/>
                </a:solidFill>
                <a:latin typeface="Tahoma" pitchFamily="34" charset="0"/>
                <a:cs typeface="Tahoma" pitchFamily="34" charset="0"/>
              </a:rPr>
              <a:t>APARECERÁN</a:t>
            </a:r>
            <a:r>
              <a:rPr lang="es-MX" sz="2700" b="1" i="1" dirty="0">
                <a:latin typeface="Tahoma" pitchFamily="34" charset="0"/>
                <a:cs typeface="Tahoma" pitchFamily="34" charset="0"/>
              </a:rPr>
              <a:t> LAS DIVINIDADES </a:t>
            </a:r>
            <a:r>
              <a:rPr lang="es-MX" sz="2700" b="1" i="1" dirty="0">
                <a:solidFill>
                  <a:srgbClr val="FFFF99"/>
                </a:solidFill>
                <a:latin typeface="Tahoma" pitchFamily="34" charset="0"/>
                <a:cs typeface="Tahoma" pitchFamily="34" charset="0"/>
              </a:rPr>
              <a:t>IRRITADAS</a:t>
            </a:r>
            <a:r>
              <a:rPr lang="es-MX" sz="2700" b="1" i="1" dirty="0">
                <a:latin typeface="Tahoma" pitchFamily="34" charset="0"/>
                <a:cs typeface="Tahoma" pitchFamily="34" charset="0"/>
              </a:rPr>
              <a:t>, RODEADAS EN </a:t>
            </a:r>
            <a:r>
              <a:rPr lang="es-MX" sz="2700" b="1" i="1" dirty="0">
                <a:solidFill>
                  <a:srgbClr val="FFFF99"/>
                </a:solidFill>
                <a:latin typeface="Tahoma" pitchFamily="34" charset="0"/>
                <a:cs typeface="Tahoma" pitchFamily="34" charset="0"/>
              </a:rPr>
              <a:t>LLAMAS</a:t>
            </a:r>
            <a:r>
              <a:rPr lang="es-MX" sz="2700" b="1" i="1" dirty="0">
                <a:latin typeface="Tahoma" pitchFamily="34" charset="0"/>
                <a:cs typeface="Tahoma" pitchFamily="34" charset="0"/>
              </a:rPr>
              <a:t> Y  </a:t>
            </a:r>
            <a:r>
              <a:rPr lang="es-MX" sz="2700" b="1" i="1" dirty="0">
                <a:solidFill>
                  <a:srgbClr val="FFFF99"/>
                </a:solidFill>
                <a:latin typeface="Tahoma" pitchFamily="34" charset="0"/>
                <a:cs typeface="Tahoma" pitchFamily="34" charset="0"/>
              </a:rPr>
              <a:t>BEBEDORAS</a:t>
            </a:r>
            <a:r>
              <a:rPr lang="es-MX" sz="2700" b="1" i="1" dirty="0">
                <a:latin typeface="Tahoma" pitchFamily="34" charset="0"/>
                <a:cs typeface="Tahoma" pitchFamily="34" charset="0"/>
              </a:rPr>
              <a:t> DE </a:t>
            </a:r>
            <a:r>
              <a:rPr lang="es-MX" sz="2700" b="1" i="1" dirty="0">
                <a:solidFill>
                  <a:srgbClr val="FFFF99"/>
                </a:solidFill>
                <a:latin typeface="Tahoma" pitchFamily="34" charset="0"/>
                <a:cs typeface="Tahoma" pitchFamily="34" charset="0"/>
              </a:rPr>
              <a:t>SANGRE</a:t>
            </a:r>
            <a:r>
              <a:rPr lang="es-MX" sz="2700" b="1" i="1" dirty="0">
                <a:latin typeface="Tahoma" pitchFamily="34" charset="0"/>
                <a:cs typeface="Tahoma" pitchFamily="34" charset="0"/>
              </a:rPr>
              <a:t> QUE NO SON </a:t>
            </a:r>
            <a:r>
              <a:rPr lang="es-MX" sz="2700" b="1" i="1" dirty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OTRA </a:t>
            </a:r>
            <a:r>
              <a:rPr lang="es-MX" sz="2700" b="1" i="1" dirty="0">
                <a:latin typeface="Tahoma" pitchFamily="34" charset="0"/>
                <a:cs typeface="Tahoma" pitchFamily="34" charset="0"/>
              </a:rPr>
              <a:t>COSA SINO LAS </a:t>
            </a:r>
            <a:r>
              <a:rPr lang="es-MX" sz="2700" b="1" i="1" dirty="0">
                <a:solidFill>
                  <a:srgbClr val="FFFF99"/>
                </a:solidFill>
                <a:latin typeface="Tahoma" pitchFamily="34" charset="0"/>
                <a:cs typeface="Tahoma" pitchFamily="34" charset="0"/>
              </a:rPr>
              <a:t>DIVINIDADES</a:t>
            </a:r>
            <a:r>
              <a:rPr lang="es-MX" sz="2700" b="1" i="1" dirty="0">
                <a:latin typeface="Tahoma" pitchFamily="34" charset="0"/>
                <a:cs typeface="Tahoma" pitchFamily="34" charset="0"/>
              </a:rPr>
              <a:t> </a:t>
            </a:r>
            <a:r>
              <a:rPr lang="es-MX" sz="2700" b="1" i="1" dirty="0">
                <a:solidFill>
                  <a:srgbClr val="FFFF99"/>
                </a:solidFill>
                <a:latin typeface="Tahoma" pitchFamily="34" charset="0"/>
                <a:cs typeface="Tahoma" pitchFamily="34" charset="0"/>
              </a:rPr>
              <a:t>APACIBLES</a:t>
            </a:r>
            <a:r>
              <a:rPr lang="es-MX" sz="2700" b="1" i="1" dirty="0">
                <a:latin typeface="Tahoma" pitchFamily="34" charset="0"/>
                <a:cs typeface="Tahoma" pitchFamily="34" charset="0"/>
              </a:rPr>
              <a:t> BAJO UN </a:t>
            </a:r>
            <a:r>
              <a:rPr lang="es-MX" sz="2700" b="1" i="1" dirty="0">
                <a:solidFill>
                  <a:srgbClr val="FFFF99"/>
                </a:solidFill>
                <a:latin typeface="Tahoma" pitchFamily="34" charset="0"/>
                <a:cs typeface="Tahoma" pitchFamily="34" charset="0"/>
              </a:rPr>
              <a:t>NUEVO</a:t>
            </a:r>
            <a:r>
              <a:rPr lang="es-MX" sz="2700" b="1" i="1" dirty="0">
                <a:latin typeface="Tahoma" pitchFamily="34" charset="0"/>
                <a:cs typeface="Tahoma" pitchFamily="34" charset="0"/>
              </a:rPr>
              <a:t> </a:t>
            </a:r>
            <a:r>
              <a:rPr lang="es-MX" sz="2700" b="1" i="1" dirty="0">
                <a:solidFill>
                  <a:srgbClr val="FFFF99"/>
                </a:solidFill>
                <a:latin typeface="Tahoma" pitchFamily="34" charset="0"/>
                <a:cs typeface="Tahoma" pitchFamily="34" charset="0"/>
              </a:rPr>
              <a:t>ASPECTO</a:t>
            </a:r>
            <a:r>
              <a:rPr lang="es-MX" sz="2700" b="1" i="1" dirty="0">
                <a:latin typeface="Tahoma" pitchFamily="34" charset="0"/>
                <a:cs typeface="Tahoma" pitchFamily="34" charset="0"/>
              </a:rPr>
              <a:t>, APARECERÁN DE MODO DIFERENTE </a:t>
            </a:r>
            <a:endParaRPr lang="es-MX" sz="2700" b="1" i="1" dirty="0" smtClean="0">
              <a:latin typeface="Tahoma" pitchFamily="34" charset="0"/>
              <a:cs typeface="Tahoma" pitchFamily="34" charset="0"/>
            </a:endParaRPr>
          </a:p>
          <a:p>
            <a:pPr algn="ctr"/>
            <a:r>
              <a:rPr lang="es-MX" sz="2700" b="1" i="1" dirty="0" smtClean="0">
                <a:latin typeface="Tahoma" pitchFamily="34" charset="0"/>
                <a:cs typeface="Tahoma" pitchFamily="34" charset="0"/>
              </a:rPr>
              <a:t>SEGÚN </a:t>
            </a:r>
            <a:r>
              <a:rPr lang="es-MX" sz="2700" b="1" i="1" dirty="0">
                <a:latin typeface="Tahoma" pitchFamily="34" charset="0"/>
                <a:cs typeface="Tahoma" pitchFamily="34" charset="0"/>
              </a:rPr>
              <a:t>EL LUGAR OCUPADO EN EL CUERPO BARDIACO DEL MUERTO </a:t>
            </a:r>
            <a:endParaRPr lang="es-MX" sz="2700" b="1" i="1" dirty="0" smtClean="0">
              <a:latin typeface="Tahoma" pitchFamily="34" charset="0"/>
              <a:cs typeface="Tahoma" pitchFamily="34" charset="0"/>
            </a:endParaRPr>
          </a:p>
          <a:p>
            <a:pPr algn="ctr"/>
            <a:r>
              <a:rPr lang="es-MX" sz="2700" b="1" i="1" dirty="0" smtClean="0">
                <a:latin typeface="Tahoma" pitchFamily="34" charset="0"/>
                <a:cs typeface="Tahoma" pitchFamily="34" charset="0"/>
              </a:rPr>
              <a:t>DEL 8º </a:t>
            </a:r>
            <a:r>
              <a:rPr lang="es-MX" sz="2700" b="1" i="1" dirty="0">
                <a:latin typeface="Tahoma" pitchFamily="34" charset="0"/>
                <a:cs typeface="Tahoma" pitchFamily="34" charset="0"/>
              </a:rPr>
              <a:t>AL </a:t>
            </a:r>
            <a:r>
              <a:rPr lang="es-MX" sz="2700" b="1" i="1" dirty="0" smtClean="0">
                <a:latin typeface="Tahoma" pitchFamily="34" charset="0"/>
                <a:cs typeface="Tahoma" pitchFamily="34" charset="0"/>
              </a:rPr>
              <a:t>14º DÍA </a:t>
            </a:r>
            <a:r>
              <a:rPr lang="es-MX" sz="2700" b="1" i="1" dirty="0">
                <a:latin typeface="Tahoma" pitchFamily="34" charset="0"/>
                <a:cs typeface="Tahoma" pitchFamily="34" charset="0"/>
              </a:rPr>
              <a:t>DEL BARDO.</a:t>
            </a:r>
            <a:endParaRPr lang="es-MX" sz="2700" dirty="0">
              <a:latin typeface="Tahoma" pitchFamily="34" charset="0"/>
              <a:cs typeface="Tahoma" pitchFamily="34" charset="0"/>
            </a:endParaRPr>
          </a:p>
        </p:txBody>
      </p:sp>
      <p:sp>
        <p:nvSpPr>
          <p:cNvPr id="3" name="2 Rectángulo"/>
          <p:cNvSpPr/>
          <p:nvPr/>
        </p:nvSpPr>
        <p:spPr>
          <a:xfrm>
            <a:off x="214313" y="188913"/>
            <a:ext cx="8715375" cy="6500812"/>
          </a:xfrm>
          <a:prstGeom prst="rect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MX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2"/>
            </a:gs>
            <a:gs pos="65000">
              <a:schemeClr val="bg1">
                <a:shade val="90000"/>
                <a:satMod val="375000"/>
              </a:schemeClr>
            </a:gs>
            <a:gs pos="100000">
              <a:schemeClr val="bg2">
                <a:tint val="88000"/>
                <a:satMod val="400000"/>
              </a:schemeClr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1"/>
          <p:cNvSpPr>
            <a:spLocks noChangeArrowheads="1"/>
          </p:cNvSpPr>
          <p:nvPr/>
        </p:nvSpPr>
        <p:spPr bwMode="auto">
          <a:xfrm>
            <a:off x="1214437" y="3669253"/>
            <a:ext cx="6715125" cy="26314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 eaLnBrk="0" hangingPunct="0"/>
            <a:r>
              <a:rPr lang="es-MX" sz="3300" b="1" i="1" dirty="0">
                <a:latin typeface="Tahoma" pitchFamily="34" charset="0"/>
                <a:ea typeface="Calibri" pitchFamily="34" charset="0"/>
                <a:cs typeface="Tahoma" pitchFamily="34" charset="0"/>
              </a:rPr>
              <a:t>LOS DÍAS DEL NÚMERO 15 AL 49 CORRESPONDEN AL ESTADO DE </a:t>
            </a:r>
            <a:r>
              <a:rPr lang="es-MX" sz="3300" b="1" i="1" dirty="0">
                <a:solidFill>
                  <a:srgbClr val="FFFF99"/>
                </a:solidFill>
                <a:latin typeface="Tahoma" pitchFamily="34" charset="0"/>
                <a:ea typeface="Calibri" pitchFamily="34" charset="0"/>
                <a:cs typeface="Tahoma" pitchFamily="34" charset="0"/>
              </a:rPr>
              <a:t>SIDPA</a:t>
            </a:r>
            <a:r>
              <a:rPr lang="es-MX" sz="3300" b="1" i="1" dirty="0">
                <a:latin typeface="Tahoma" pitchFamily="34" charset="0"/>
                <a:ea typeface="Calibri" pitchFamily="34" charset="0"/>
                <a:cs typeface="Tahoma" pitchFamily="34" charset="0"/>
              </a:rPr>
              <a:t>, AL CIERRE DE LAS PUERTAS DE LAS MATRICES Y AL </a:t>
            </a:r>
            <a:r>
              <a:rPr lang="es-MX" sz="3300" b="1" i="1" dirty="0">
                <a:solidFill>
                  <a:srgbClr val="FFFF99"/>
                </a:solidFill>
                <a:latin typeface="Tahoma" pitchFamily="34" charset="0"/>
                <a:ea typeface="Calibri" pitchFamily="34" charset="0"/>
                <a:cs typeface="Tahoma" pitchFamily="34" charset="0"/>
              </a:rPr>
              <a:t>JUICIO</a:t>
            </a:r>
            <a:r>
              <a:rPr lang="es-MX" sz="3300" b="1" i="1" dirty="0">
                <a:latin typeface="Tahoma" pitchFamily="34" charset="0"/>
                <a:ea typeface="Calibri" pitchFamily="34" charset="0"/>
                <a:cs typeface="Tahoma" pitchFamily="34" charset="0"/>
              </a:rPr>
              <a:t> </a:t>
            </a:r>
            <a:r>
              <a:rPr lang="es-MX" sz="3300" b="1" i="1" dirty="0">
                <a:solidFill>
                  <a:srgbClr val="FFFF99"/>
                </a:solidFill>
                <a:latin typeface="Tahoma" pitchFamily="34" charset="0"/>
                <a:ea typeface="Calibri" pitchFamily="34" charset="0"/>
                <a:cs typeface="Tahoma" pitchFamily="34" charset="0"/>
              </a:rPr>
              <a:t>FINAL</a:t>
            </a:r>
            <a:r>
              <a:rPr lang="es-MX" sz="3300" b="1" i="1" dirty="0">
                <a:latin typeface="Tahoma" pitchFamily="34" charset="0"/>
                <a:ea typeface="Calibri" pitchFamily="34" charset="0"/>
                <a:cs typeface="Tahoma" pitchFamily="34" charset="0"/>
              </a:rPr>
              <a:t>.</a:t>
            </a:r>
            <a:endParaRPr lang="es-MX" sz="3300" dirty="0">
              <a:latin typeface="Tahoma" pitchFamily="34" charset="0"/>
              <a:ea typeface="Calibri" pitchFamily="34" charset="0"/>
              <a:cs typeface="Tahoma" pitchFamily="34" charset="0"/>
            </a:endParaRPr>
          </a:p>
        </p:txBody>
      </p:sp>
      <p:pic>
        <p:nvPicPr>
          <p:cNvPr id="73730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159791" y="440773"/>
            <a:ext cx="4824417" cy="281469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4" name="3 Rectángulo"/>
          <p:cNvSpPr/>
          <p:nvPr/>
        </p:nvSpPr>
        <p:spPr>
          <a:xfrm>
            <a:off x="214313" y="188913"/>
            <a:ext cx="8715375" cy="6500812"/>
          </a:xfrm>
          <a:prstGeom prst="rect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MX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56875">
              <a:srgbClr val="140703"/>
            </a:gs>
            <a:gs pos="48750">
              <a:srgbClr val="280E05"/>
            </a:gs>
            <a:gs pos="32500">
              <a:srgbClr val="4F1B09"/>
            </a:gs>
            <a:gs pos="0">
              <a:schemeClr val="accent1">
                <a:lumMod val="75000"/>
              </a:schemeClr>
            </a:gs>
            <a:gs pos="65000">
              <a:schemeClr val="bg1">
                <a:shade val="90000"/>
                <a:satMod val="375000"/>
              </a:schemeClr>
            </a:gs>
            <a:gs pos="100000">
              <a:schemeClr val="bg2">
                <a:tint val="88000"/>
                <a:satMod val="400000"/>
              </a:schemeClr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1"/>
          <p:cNvSpPr>
            <a:spLocks noChangeArrowheads="1"/>
          </p:cNvSpPr>
          <p:nvPr/>
        </p:nvSpPr>
        <p:spPr bwMode="auto">
          <a:xfrm>
            <a:off x="857250" y="1549753"/>
            <a:ext cx="7215188" cy="42934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>
              <a:defRPr/>
            </a:pPr>
            <a:r>
              <a:rPr lang="es-MX" sz="2400" b="1" i="1" dirty="0">
                <a:solidFill>
                  <a:schemeClr val="tx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 DESPERTAR LA CONCIENCIA DEL FALLECIDO EN LOS MUNDOS INTERNOS DE SU DESENCARNACIÓN  (INVOCANDO A LOS DIOSES QUE RIGEN LOS PROCESOS DESPUÉS DE LA MUERTE) </a:t>
            </a:r>
            <a:r>
              <a:rPr lang="es-MX" sz="2400" b="1" i="1" dirty="0" smtClean="0">
                <a:solidFill>
                  <a:schemeClr val="tx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 SIGUIENDO </a:t>
            </a:r>
            <a:r>
              <a:rPr lang="es-MX" sz="2400" b="1" i="1" dirty="0">
                <a:solidFill>
                  <a:schemeClr val="tx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LOS PASOS QUE VIENEN EN EL BARDO THODOL Y LOGRAR ASÍ LA GRAN LIBERACIÓN POR EL ENTENDIMIENTO. </a:t>
            </a:r>
            <a:endParaRPr lang="es-MX" sz="2400" b="1" i="1" dirty="0" smtClean="0">
              <a:solidFill>
                <a:schemeClr val="tx1">
                  <a:lumMod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Calibri" pitchFamily="34" charset="0"/>
              <a:cs typeface="Tahoma" pitchFamily="34" charset="0"/>
            </a:endParaRPr>
          </a:p>
          <a:p>
            <a:pPr algn="ctr">
              <a:defRPr/>
            </a:pPr>
            <a:endParaRPr lang="es-MX" sz="900" b="1" i="1" dirty="0">
              <a:solidFill>
                <a:schemeClr val="tx1">
                  <a:lumMod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Calibri" pitchFamily="34" charset="0"/>
              <a:cs typeface="Tahoma" pitchFamily="34" charset="0"/>
            </a:endParaRPr>
          </a:p>
          <a:p>
            <a:pPr algn="ctr">
              <a:defRPr/>
            </a:pPr>
            <a:r>
              <a:rPr lang="es-MX" sz="2400" b="1" i="1" dirty="0" smtClean="0">
                <a:solidFill>
                  <a:schemeClr val="tx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ENSEÑANZA </a:t>
            </a:r>
            <a:r>
              <a:rPr lang="es-MX" sz="2400" b="1" i="1" dirty="0">
                <a:solidFill>
                  <a:schemeClr val="tx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QUE LIBERA CON </a:t>
            </a:r>
            <a:r>
              <a:rPr lang="es-MX" sz="2400" b="1" i="1" dirty="0" smtClean="0">
                <a:solidFill>
                  <a:schemeClr val="tx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SÓLO ENTENDERLA Y </a:t>
            </a:r>
            <a:r>
              <a:rPr lang="es-MX" sz="2400" b="1" i="1" dirty="0">
                <a:solidFill>
                  <a:schemeClr val="tx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QUE LIBERA POR EL HECHO DE HABER VISTO Y COMPRENDIDO LO VISTO</a:t>
            </a:r>
            <a:endParaRPr lang="es-MX" sz="2400" b="1" i="1" dirty="0">
              <a:solidFill>
                <a:schemeClr val="tx1">
                  <a:lumMod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cs typeface="Tahoma" pitchFamily="34" charset="0"/>
            </a:endParaRPr>
          </a:p>
        </p:txBody>
      </p:sp>
      <p:sp>
        <p:nvSpPr>
          <p:cNvPr id="3" name="2 Rectángulo"/>
          <p:cNvSpPr/>
          <p:nvPr/>
        </p:nvSpPr>
        <p:spPr>
          <a:xfrm>
            <a:off x="714348" y="568091"/>
            <a:ext cx="7614584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MX" sz="3600" b="1" i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 OBJETIVO DEL BARDO THODOL</a:t>
            </a:r>
            <a:endParaRPr lang="es-MX" sz="3600" b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  <a:latin typeface="+mn-lt"/>
            </a:endParaRPr>
          </a:p>
        </p:txBody>
      </p:sp>
      <p:sp>
        <p:nvSpPr>
          <p:cNvPr id="4" name="3 Rectángulo"/>
          <p:cNvSpPr/>
          <p:nvPr/>
        </p:nvSpPr>
        <p:spPr>
          <a:xfrm>
            <a:off x="214313" y="214313"/>
            <a:ext cx="8715375" cy="6500812"/>
          </a:xfrm>
          <a:prstGeom prst="rect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MX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2"/>
            </a:gs>
            <a:gs pos="65000">
              <a:schemeClr val="bg1">
                <a:shade val="90000"/>
                <a:satMod val="375000"/>
              </a:schemeClr>
            </a:gs>
            <a:gs pos="100000">
              <a:schemeClr val="bg2">
                <a:tint val="88000"/>
                <a:satMod val="400000"/>
              </a:schemeClr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7" name="Rectangle 1"/>
          <p:cNvSpPr>
            <a:spLocks noChangeArrowheads="1"/>
          </p:cNvSpPr>
          <p:nvPr/>
        </p:nvSpPr>
        <p:spPr bwMode="auto">
          <a:xfrm>
            <a:off x="2411760" y="908720"/>
            <a:ext cx="3929058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 eaLnBrk="0" hangingPunct="0">
              <a:defRPr/>
            </a:pPr>
            <a:r>
              <a:rPr lang="es-MX" sz="5400" b="1" i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 LIBRO II</a:t>
            </a:r>
            <a:endParaRPr lang="es-MX" sz="8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28000" endPos="45000" dist="1000" dir="5400000" sy="-100000" algn="bl" rotWithShape="0"/>
              </a:effectLst>
              <a:latin typeface="Arial" pitchFamily="34" charset="0"/>
            </a:endParaRPr>
          </a:p>
        </p:txBody>
      </p:sp>
      <p:sp>
        <p:nvSpPr>
          <p:cNvPr id="75778" name="Rectangle 2"/>
          <p:cNvSpPr>
            <a:spLocks noChangeArrowheads="1"/>
          </p:cNvSpPr>
          <p:nvPr/>
        </p:nvSpPr>
        <p:spPr bwMode="auto">
          <a:xfrm>
            <a:off x="714375" y="2276872"/>
            <a:ext cx="7572375" cy="30008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 eaLnBrk="0" hangingPunct="0">
              <a:defRPr/>
            </a:pPr>
            <a:r>
              <a:rPr lang="es-MX" sz="27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CUANDO TERMINA ESTE BARDO (CHONYID) ÉL DIFUNDO SE VA </a:t>
            </a:r>
            <a:r>
              <a:rPr lang="es-MX" sz="2700" b="1" i="1" dirty="0">
                <a:solidFill>
                  <a:srgbClr val="FF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PERCATANDO</a:t>
            </a:r>
            <a:r>
              <a:rPr lang="es-MX" sz="27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 DE QUE EN REALIDAD NO POSEE UN CUERPO FÍSICO REAL Y  ENTRARÁ EN EL TERCER BARDO  DENOMINADO SIDPA BARDO O “ESTADO TRANSITORIO DEL </a:t>
            </a:r>
            <a:r>
              <a:rPr lang="es-MX" sz="27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RENACIMIENTO”.</a:t>
            </a:r>
            <a:endParaRPr lang="es-MX" sz="27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cs typeface="Tahoma" pitchFamily="34" charset="0"/>
            </a:endParaRPr>
          </a:p>
        </p:txBody>
      </p:sp>
      <p:sp>
        <p:nvSpPr>
          <p:cNvPr id="4" name="3 Rectángulo"/>
          <p:cNvSpPr/>
          <p:nvPr/>
        </p:nvSpPr>
        <p:spPr>
          <a:xfrm>
            <a:off x="214313" y="188913"/>
            <a:ext cx="8715375" cy="6500812"/>
          </a:xfrm>
          <a:prstGeom prst="rect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MX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2"/>
            </a:gs>
            <a:gs pos="65000">
              <a:schemeClr val="bg1">
                <a:shade val="90000"/>
                <a:satMod val="375000"/>
              </a:schemeClr>
            </a:gs>
            <a:gs pos="100000">
              <a:schemeClr val="bg2">
                <a:tint val="88000"/>
                <a:satMod val="400000"/>
              </a:schemeClr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Rectángulo"/>
          <p:cNvSpPr/>
          <p:nvPr/>
        </p:nvSpPr>
        <p:spPr>
          <a:xfrm>
            <a:off x="3347864" y="764704"/>
            <a:ext cx="519333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s-MX" sz="3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VERÁ </a:t>
            </a:r>
            <a:r>
              <a:rPr lang="es-MX" sz="30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SU CASA, SU FAMILIA, SU CUERPO Y </a:t>
            </a:r>
            <a:r>
              <a:rPr lang="es-MX" sz="3000" b="1" i="1" dirty="0">
                <a:solidFill>
                  <a:srgbClr val="FF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PENSARÁ</a:t>
            </a:r>
            <a:r>
              <a:rPr lang="es-MX" sz="30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 “AHORA ESTOY MUERTO, </a:t>
            </a:r>
            <a:r>
              <a:rPr lang="es-MX" sz="3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¿QUÉ </a:t>
            </a:r>
            <a:r>
              <a:rPr lang="es-MX" sz="30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HARÉ? </a:t>
            </a:r>
            <a:endParaRPr lang="es-MX" sz="3000" dirty="0">
              <a:solidFill>
                <a:srgbClr val="FFFF99"/>
              </a:solidFill>
            </a:endParaRPr>
          </a:p>
        </p:txBody>
      </p:sp>
      <p:pic>
        <p:nvPicPr>
          <p:cNvPr id="5427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492214"/>
            <a:ext cx="2232805" cy="2902509"/>
          </a:xfrm>
          <a:prstGeom prst="rect">
            <a:avLst/>
          </a:prstGeom>
          <a:ln>
            <a:solidFill>
              <a:srgbClr val="66FFFF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3 Rectángulo"/>
          <p:cNvSpPr/>
          <p:nvPr/>
        </p:nvSpPr>
        <p:spPr>
          <a:xfrm>
            <a:off x="214313" y="188913"/>
            <a:ext cx="8715375" cy="6500812"/>
          </a:xfrm>
          <a:prstGeom prst="rect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MX"/>
          </a:p>
        </p:txBody>
      </p:sp>
      <p:sp>
        <p:nvSpPr>
          <p:cNvPr id="5" name="4 Rectángulo"/>
          <p:cNvSpPr/>
          <p:nvPr/>
        </p:nvSpPr>
        <p:spPr>
          <a:xfrm>
            <a:off x="469900" y="3789040"/>
            <a:ext cx="8215312" cy="255454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es-MX" sz="2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Y, </a:t>
            </a:r>
            <a:r>
              <a:rPr lang="es-MX" sz="20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OPRIMIDO POR GRAN ANGUSTIA, EMPIEZA A DESARROLLAR UN AVASALLANTE DESEO DE </a:t>
            </a:r>
            <a:r>
              <a:rPr lang="es-MX" sz="2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POSEER. </a:t>
            </a:r>
          </a:p>
          <a:p>
            <a:pPr algn="ctr">
              <a:defRPr/>
            </a:pPr>
            <a:endParaRPr lang="es-MX" sz="20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Calibri" pitchFamily="34" charset="0"/>
              <a:cs typeface="Tahoma" pitchFamily="34" charset="0"/>
            </a:endParaRPr>
          </a:p>
          <a:p>
            <a:pPr algn="ctr">
              <a:defRPr/>
            </a:pPr>
            <a:r>
              <a:rPr lang="es-MX" sz="2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UNO, </a:t>
            </a:r>
            <a:r>
              <a:rPr lang="es-MX" sz="20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INCLUSO DE SER </a:t>
            </a:r>
            <a:r>
              <a:rPr lang="es-MX" sz="2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POSIBLE, </a:t>
            </a:r>
            <a:r>
              <a:rPr lang="es-MX" sz="20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TRATARÁ DE METERSE EN SU CUERPO, POR LO QUE NO ENCONTRADO EN PARTE ALGUNO DONDE METERSE, SE CONTRARIARÁ Y SENTIRÁ LA SENSACIÓN DE SER </a:t>
            </a:r>
            <a:r>
              <a:rPr lang="es-MX" sz="2000" b="1" i="1" dirty="0">
                <a:solidFill>
                  <a:srgbClr val="FF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COMPRIMIDO</a:t>
            </a:r>
            <a:r>
              <a:rPr lang="es-MX" sz="20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 ENTRE LAS GRIETAS Y </a:t>
            </a:r>
            <a:r>
              <a:rPr lang="es-MX" sz="2000" b="1" i="1" dirty="0">
                <a:solidFill>
                  <a:srgbClr val="FF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PRECIPICIOS</a:t>
            </a:r>
            <a:r>
              <a:rPr lang="es-MX" sz="20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 POR </a:t>
            </a:r>
            <a:r>
              <a:rPr lang="es-MX" sz="2000" b="1" i="1" dirty="0">
                <a:solidFill>
                  <a:srgbClr val="FF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ROCAS</a:t>
            </a:r>
            <a:r>
              <a:rPr lang="es-MX" sz="20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 Y </a:t>
            </a:r>
            <a:r>
              <a:rPr lang="es-MX" sz="2000" b="1" i="1" dirty="0">
                <a:solidFill>
                  <a:srgbClr val="FF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PEÑAS</a:t>
            </a:r>
            <a:endParaRPr lang="es-MX" sz="2000" dirty="0">
              <a:solidFill>
                <a:srgbClr val="FFFF9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1" name="Rectangle 1"/>
          <p:cNvSpPr>
            <a:spLocks noChangeArrowheads="1"/>
          </p:cNvSpPr>
          <p:nvPr/>
        </p:nvSpPr>
        <p:spPr bwMode="auto">
          <a:xfrm>
            <a:off x="2214546" y="428604"/>
            <a:ext cx="4572032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 eaLnBrk="0" hangingPunct="0">
              <a:defRPr/>
            </a:pPr>
            <a:r>
              <a:rPr lang="es-MX" sz="6000" b="1" i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 EL </a:t>
            </a:r>
            <a:r>
              <a:rPr lang="es-MX" sz="6000" b="1" i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JUICIO</a:t>
            </a:r>
            <a:endParaRPr lang="es-MX" sz="8800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latin typeface="Arial" pitchFamily="34" charset="0"/>
            </a:endParaRPr>
          </a:p>
        </p:txBody>
      </p:sp>
      <p:pic>
        <p:nvPicPr>
          <p:cNvPr id="55299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85256" y="1989138"/>
            <a:ext cx="3773487" cy="3797300"/>
          </a:xfrm>
          <a:prstGeom prst="rect">
            <a:avLst/>
          </a:prstGeom>
          <a:noFill/>
          <a:ln w="9525">
            <a:solidFill>
              <a:srgbClr val="66FFFF"/>
            </a:solidFill>
            <a:miter lim="800000"/>
            <a:headEnd/>
            <a:tailEnd/>
          </a:ln>
        </p:spPr>
      </p:pic>
      <p:sp>
        <p:nvSpPr>
          <p:cNvPr id="4" name="3 Rectángulo"/>
          <p:cNvSpPr/>
          <p:nvPr/>
        </p:nvSpPr>
        <p:spPr>
          <a:xfrm>
            <a:off x="214313" y="188913"/>
            <a:ext cx="8715375" cy="6500812"/>
          </a:xfrm>
          <a:prstGeom prst="rect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MX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2"/>
            </a:gs>
            <a:gs pos="65000">
              <a:schemeClr val="bg1">
                <a:shade val="90000"/>
                <a:satMod val="375000"/>
              </a:schemeClr>
            </a:gs>
            <a:gs pos="100000">
              <a:schemeClr val="bg2">
                <a:tint val="88000"/>
                <a:satMod val="400000"/>
              </a:schemeClr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49" name="Rectangle 1"/>
          <p:cNvSpPr>
            <a:spLocks noChangeArrowheads="1"/>
          </p:cNvSpPr>
          <p:nvPr/>
        </p:nvSpPr>
        <p:spPr bwMode="auto">
          <a:xfrm>
            <a:off x="619125" y="476672"/>
            <a:ext cx="7858125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 eaLnBrk="0" hangingPunct="0">
              <a:defRPr/>
            </a:pPr>
            <a:r>
              <a:rPr lang="es-MX" sz="2400" b="1" i="1" dirty="0">
                <a:solidFill>
                  <a:schemeClr val="accent3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SI AUN EL ALMA DEL MUERTO </a:t>
            </a:r>
            <a:r>
              <a:rPr lang="es-MX" sz="2400" b="1" i="1" dirty="0">
                <a:solidFill>
                  <a:srgbClr val="FF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NO</a:t>
            </a:r>
            <a:r>
              <a:rPr lang="es-MX" sz="2400" b="1" i="1" dirty="0">
                <a:solidFill>
                  <a:schemeClr val="accent3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 RECONOCE LO QUE OCURRE, SE LLAMARÁ  AL DIFUNTO PARA HACERLE VER LA CAUSA DE SU SUFRIMIENTO Y DECIRLE LO QUE AHORA SUCEDERÁ: SE </a:t>
            </a:r>
            <a:r>
              <a:rPr lang="es-MX" sz="2400" b="1" i="1" dirty="0">
                <a:solidFill>
                  <a:srgbClr val="FF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CONTARÁN</a:t>
            </a:r>
            <a:r>
              <a:rPr lang="es-MX" sz="2400" b="1" i="1" dirty="0">
                <a:solidFill>
                  <a:schemeClr val="accent3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 AHORA SUS </a:t>
            </a:r>
            <a:r>
              <a:rPr lang="es-MX" sz="2400" b="1" i="1" dirty="0">
                <a:solidFill>
                  <a:srgbClr val="FF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BUENAS</a:t>
            </a:r>
            <a:r>
              <a:rPr lang="es-MX" sz="2400" b="1" i="1" dirty="0">
                <a:solidFill>
                  <a:schemeClr val="accent3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 Y </a:t>
            </a:r>
            <a:r>
              <a:rPr lang="es-MX" sz="2400" b="1" i="1" dirty="0">
                <a:solidFill>
                  <a:srgbClr val="FF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M</a:t>
            </a:r>
            <a:r>
              <a:rPr lang="es-MX" sz="2400" b="1" i="1" dirty="0">
                <a:solidFill>
                  <a:schemeClr val="accent3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ALAS </a:t>
            </a:r>
            <a:r>
              <a:rPr lang="es-MX" sz="2400" b="1" i="1" dirty="0">
                <a:solidFill>
                  <a:srgbClr val="FF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ACCIONES</a:t>
            </a:r>
            <a:r>
              <a:rPr lang="es-MX" sz="2400" b="1" i="1" dirty="0">
                <a:solidFill>
                  <a:schemeClr val="accent3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 CON PIEDRAS BLANCAS Y NEGRAS CONSULTANDO EL “</a:t>
            </a:r>
            <a:r>
              <a:rPr lang="es-MX" sz="2400" b="1" i="1" dirty="0">
                <a:solidFill>
                  <a:srgbClr val="FF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ESPEJO</a:t>
            </a:r>
            <a:r>
              <a:rPr lang="es-MX" sz="2400" b="1" i="1" dirty="0">
                <a:solidFill>
                  <a:schemeClr val="accent3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 DEL </a:t>
            </a:r>
            <a:r>
              <a:rPr lang="es-MX" sz="2400" b="1" i="1" dirty="0" smtClean="0">
                <a:solidFill>
                  <a:srgbClr val="FF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KARMA” </a:t>
            </a:r>
            <a:r>
              <a:rPr lang="es-MX" sz="2400" b="1" i="1" dirty="0" smtClean="0">
                <a:solidFill>
                  <a:schemeClr val="accent3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EN </a:t>
            </a:r>
            <a:r>
              <a:rPr lang="es-MX" sz="2400" b="1" i="1" dirty="0">
                <a:solidFill>
                  <a:schemeClr val="accent3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EL QUE TODO ACTO BUENO O MALO ESTÁ CLARAMENTE REFLEJADO. </a:t>
            </a:r>
            <a:endParaRPr lang="es-MX" sz="4000" dirty="0">
              <a:solidFill>
                <a:schemeClr val="accent3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cs typeface="Tahoma" pitchFamily="34" charset="0"/>
            </a:endParaRPr>
          </a:p>
        </p:txBody>
      </p:sp>
      <p:pic>
        <p:nvPicPr>
          <p:cNvPr id="56323" name="Picture 2"/>
          <p:cNvPicPr>
            <a:picLocks noChangeAspect="1" noChangeArrowheads="1"/>
          </p:cNvPicPr>
          <p:nvPr/>
        </p:nvPicPr>
        <p:blipFill>
          <a:blip r:embed="rId2" cstate="print">
            <a:lum bright="20000"/>
          </a:blip>
          <a:srcRect/>
          <a:stretch>
            <a:fillRect/>
          </a:stretch>
        </p:blipFill>
        <p:spPr bwMode="auto">
          <a:xfrm>
            <a:off x="4397377" y="4192219"/>
            <a:ext cx="4095750" cy="2047875"/>
          </a:xfrm>
          <a:prstGeom prst="rect">
            <a:avLst/>
          </a:prstGeom>
          <a:ln>
            <a:solidFill>
              <a:srgbClr val="66FFFF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3 Rectángulo"/>
          <p:cNvSpPr/>
          <p:nvPr/>
        </p:nvSpPr>
        <p:spPr>
          <a:xfrm>
            <a:off x="214313" y="188913"/>
            <a:ext cx="8715375" cy="6500812"/>
          </a:xfrm>
          <a:prstGeom prst="rect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MX"/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971600" y="4431326"/>
            <a:ext cx="2840559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 algn="ctr" eaLnBrk="0" hangingPunct="0">
              <a:defRPr/>
            </a:pPr>
            <a:r>
              <a:rPr lang="es-MX" sz="2400" b="1" i="1" dirty="0" smtClean="0">
                <a:solidFill>
                  <a:schemeClr val="accent3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ANTE </a:t>
            </a:r>
            <a:r>
              <a:rPr lang="es-MX" sz="2400" b="1" i="1" dirty="0">
                <a:solidFill>
                  <a:schemeClr val="accent3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ESTO TENDRÁ QUE </a:t>
            </a:r>
            <a:r>
              <a:rPr lang="es-MX" sz="2400" b="1" i="1" dirty="0">
                <a:solidFill>
                  <a:srgbClr val="FF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RESPONDER</a:t>
            </a:r>
            <a:r>
              <a:rPr lang="es-MX" sz="2400" b="1" i="1" dirty="0">
                <a:solidFill>
                  <a:schemeClr val="accent3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 A </a:t>
            </a:r>
            <a:r>
              <a:rPr lang="es-MX" sz="2400" b="1" i="1" dirty="0">
                <a:solidFill>
                  <a:srgbClr val="FF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SUS</a:t>
            </a:r>
            <a:r>
              <a:rPr lang="es-MX" sz="2400" b="1" i="1" dirty="0">
                <a:solidFill>
                  <a:schemeClr val="accent3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 </a:t>
            </a:r>
            <a:r>
              <a:rPr lang="es-MX" sz="2400" b="1" i="1" dirty="0">
                <a:solidFill>
                  <a:srgbClr val="FF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CARGOS</a:t>
            </a:r>
            <a:r>
              <a:rPr lang="es-MX" sz="2400" b="1" i="1" dirty="0">
                <a:solidFill>
                  <a:schemeClr val="accent3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.</a:t>
            </a:r>
            <a:endParaRPr lang="es-MX" sz="4000" dirty="0">
              <a:solidFill>
                <a:schemeClr val="accent3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3" name="Rectangle 1"/>
          <p:cNvSpPr>
            <a:spLocks noChangeArrowheads="1"/>
          </p:cNvSpPr>
          <p:nvPr/>
        </p:nvSpPr>
        <p:spPr bwMode="auto">
          <a:xfrm>
            <a:off x="719261" y="476672"/>
            <a:ext cx="7705477" cy="26314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 algn="ctr" eaLnBrk="0" hangingPunct="0">
              <a:defRPr/>
            </a:pPr>
            <a:r>
              <a:rPr lang="es-MX" sz="3300" b="1" i="1" dirty="0">
                <a:solidFill>
                  <a:srgbClr val="66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 EL V. M. </a:t>
            </a:r>
            <a:r>
              <a:rPr lang="es-MX" sz="3300" b="1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SAMAEL</a:t>
            </a:r>
            <a:r>
              <a:rPr lang="es-MX" sz="3300" b="1" i="1" dirty="0">
                <a:solidFill>
                  <a:srgbClr val="66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 </a:t>
            </a:r>
            <a:r>
              <a:rPr lang="es-MX" sz="3300" b="1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AUN</a:t>
            </a:r>
            <a:r>
              <a:rPr lang="es-MX" sz="3300" b="1" i="1" dirty="0">
                <a:solidFill>
                  <a:srgbClr val="66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 </a:t>
            </a:r>
            <a:r>
              <a:rPr lang="es-MX" sz="3300" b="1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WEOR</a:t>
            </a:r>
            <a:r>
              <a:rPr lang="es-MX" sz="3300" b="1" i="1" dirty="0">
                <a:solidFill>
                  <a:srgbClr val="66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 NOS DICE “ E</a:t>
            </a:r>
            <a:r>
              <a:rPr lang="es-MX" sz="3300" b="1" i="1" dirty="0" smtClean="0">
                <a:solidFill>
                  <a:srgbClr val="66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L </a:t>
            </a:r>
            <a:r>
              <a:rPr lang="es-MX" sz="3300" b="1" i="1" dirty="0">
                <a:solidFill>
                  <a:srgbClr val="66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JUICIO FINAL ES EL QUE DECIDE LA SUERTE DEL MUERTO Y DIVIDE A LOS DESENCARNADOS EN TRES GRUPOS:  </a:t>
            </a:r>
          </a:p>
        </p:txBody>
      </p:sp>
      <p:pic>
        <p:nvPicPr>
          <p:cNvPr id="79874" name="Picture 2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D5744A"/>
              </a:clrFrom>
              <a:clrTo>
                <a:srgbClr val="D5744A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492500" y="3213100"/>
            <a:ext cx="2062163" cy="2976563"/>
          </a:xfrm>
          <a:prstGeom prst="rect">
            <a:avLst/>
          </a:prstGeom>
          <a:ln>
            <a:solidFill>
              <a:srgbClr val="66FFFF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3 Rectángulo"/>
          <p:cNvSpPr/>
          <p:nvPr/>
        </p:nvSpPr>
        <p:spPr>
          <a:xfrm>
            <a:off x="214313" y="188913"/>
            <a:ext cx="8715375" cy="6500812"/>
          </a:xfrm>
          <a:prstGeom prst="rect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MX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Rectángulo"/>
          <p:cNvSpPr/>
          <p:nvPr/>
        </p:nvSpPr>
        <p:spPr>
          <a:xfrm>
            <a:off x="714348" y="571480"/>
            <a:ext cx="7500990" cy="1938992"/>
          </a:xfrm>
          <a:prstGeom prst="rect">
            <a:avLst/>
          </a:prstGeom>
        </p:spPr>
        <p:txBody>
          <a:bodyPr>
            <a:spAutoFit/>
          </a:bodyPr>
          <a:lstStyle/>
          <a:p>
            <a:pPr marL="457200" indent="-457200" algn="ctr" eaLnBrk="0" hangingPunct="0">
              <a:defRPr/>
            </a:pPr>
            <a:r>
              <a:rPr lang="es-MX" sz="4000" b="1" i="1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LOS QUE </a:t>
            </a:r>
            <a:r>
              <a:rPr lang="es-MX" sz="4000" b="1" i="1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RETORNAN</a:t>
            </a:r>
            <a:r>
              <a:rPr lang="es-MX" sz="4000" b="1" i="1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 MEDIATA </a:t>
            </a:r>
            <a:r>
              <a:rPr lang="es-MX" sz="4000" b="1" i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O </a:t>
            </a:r>
            <a:r>
              <a:rPr lang="es-MX" sz="4000" b="1" i="1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INMEDIATAMENTE. </a:t>
            </a:r>
          </a:p>
        </p:txBody>
      </p:sp>
      <p:pic>
        <p:nvPicPr>
          <p:cNvPr id="58371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59832" y="2780928"/>
            <a:ext cx="3214688" cy="3214688"/>
          </a:xfrm>
          <a:prstGeom prst="rect">
            <a:avLst/>
          </a:prstGeom>
          <a:ln>
            <a:solidFill>
              <a:srgbClr val="66FFFF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3 Rectángulo"/>
          <p:cNvSpPr/>
          <p:nvPr/>
        </p:nvSpPr>
        <p:spPr>
          <a:xfrm>
            <a:off x="214313" y="188913"/>
            <a:ext cx="8715375" cy="6500812"/>
          </a:xfrm>
          <a:prstGeom prst="rect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MX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Rectángulo"/>
          <p:cNvSpPr/>
          <p:nvPr/>
        </p:nvSpPr>
        <p:spPr>
          <a:xfrm>
            <a:off x="1142976" y="428604"/>
            <a:ext cx="6786610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pPr marL="457200" indent="-457200" algn="ctr" eaLnBrk="0" hangingPunct="0">
              <a:defRPr/>
            </a:pPr>
            <a:r>
              <a:rPr lang="es-MX" sz="3600" b="1" i="1" dirty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LOS QUE ASCIENDEN A LOS REINOS O ESTADOS PARADISÍACOS Y CELESTES (NIRVANA) </a:t>
            </a:r>
          </a:p>
        </p:txBody>
      </p:sp>
      <p:pic>
        <p:nvPicPr>
          <p:cNvPr id="5939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21781" y="3068960"/>
            <a:ext cx="3500438" cy="2928938"/>
          </a:xfrm>
          <a:prstGeom prst="rect">
            <a:avLst/>
          </a:prstGeom>
          <a:ln>
            <a:solidFill>
              <a:srgbClr val="66FFFF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3 Rectángulo"/>
          <p:cNvSpPr/>
          <p:nvPr/>
        </p:nvSpPr>
        <p:spPr>
          <a:xfrm>
            <a:off x="214313" y="188913"/>
            <a:ext cx="8715375" cy="6500812"/>
          </a:xfrm>
          <a:prstGeom prst="rect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MX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Rectángulo"/>
          <p:cNvSpPr/>
          <p:nvPr/>
        </p:nvSpPr>
        <p:spPr>
          <a:xfrm>
            <a:off x="1074577" y="5013175"/>
            <a:ext cx="699484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 algn="ctr" eaLnBrk="0" hangingPunct="0">
              <a:defRPr/>
            </a:pPr>
            <a:r>
              <a:rPr lang="es-MX" sz="3600" b="1" i="1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LOS QUE ENTRAN AL REINO MINERAL (INFIERNOS)</a:t>
            </a:r>
            <a:endParaRPr lang="es-MX" sz="36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pic>
        <p:nvPicPr>
          <p:cNvPr id="60419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 b="4729"/>
          <a:stretch>
            <a:fillRect/>
          </a:stretch>
        </p:blipFill>
        <p:spPr bwMode="auto">
          <a:xfrm>
            <a:off x="1646333" y="692696"/>
            <a:ext cx="5881687" cy="3895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3 Rectángulo"/>
          <p:cNvSpPr/>
          <p:nvPr/>
        </p:nvSpPr>
        <p:spPr>
          <a:xfrm>
            <a:off x="214313" y="188913"/>
            <a:ext cx="8715375" cy="6500812"/>
          </a:xfrm>
          <a:prstGeom prst="rect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MX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3971" name="Picture 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023913" y="714356"/>
            <a:ext cx="7048549" cy="52864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3969" name="Rectangle 1"/>
          <p:cNvSpPr>
            <a:spLocks noChangeArrowheads="1"/>
          </p:cNvSpPr>
          <p:nvPr/>
        </p:nvSpPr>
        <p:spPr bwMode="auto">
          <a:xfrm>
            <a:off x="1000125" y="2608263"/>
            <a:ext cx="7072313" cy="2678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 eaLnBrk="0" hangingPunct="0">
              <a:defRPr/>
            </a:pPr>
            <a:r>
              <a:rPr lang="es-MX" sz="2400" b="1" i="1" dirty="0">
                <a:solidFill>
                  <a:schemeClr val="tx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 </a:t>
            </a:r>
            <a:r>
              <a:rPr lang="es-MX" sz="24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ASÍ COMO EN ESTE MUNDO CELULAR EN QUE VIVIMOS EXISTEN REPÚBLICAS, REINOS, PRESIDENTES, GOBERNADORES, REYES, ETC. ASÍ TAMBIÉN EN EL MUNDO </a:t>
            </a:r>
            <a:r>
              <a:rPr lang="es-MX" sz="2400" b="1" i="1" dirty="0">
                <a:solidFill>
                  <a:srgbClr val="FF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MOLECULAR</a:t>
            </a:r>
            <a:r>
              <a:rPr lang="es-MX" sz="24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 EXISTEN MUCHAS REGIONES DONDE LAS ESENCIAS (ALMAS) GOZAN DE ESTADOS INDESCRIPTIBLES DE </a:t>
            </a:r>
            <a:r>
              <a:rPr lang="es-MX" sz="2400" b="1" i="1" dirty="0">
                <a:solidFill>
                  <a:srgbClr val="FF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FELICIDAD</a:t>
            </a:r>
            <a:r>
              <a:rPr lang="es-MX" sz="24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.</a:t>
            </a:r>
            <a:endParaRPr lang="es-MX" sz="40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cs typeface="Tahoma" pitchFamily="34" charset="0"/>
            </a:endParaRPr>
          </a:p>
        </p:txBody>
      </p:sp>
      <p:sp>
        <p:nvSpPr>
          <p:cNvPr id="4" name="3 Rectángulo"/>
          <p:cNvSpPr/>
          <p:nvPr/>
        </p:nvSpPr>
        <p:spPr>
          <a:xfrm>
            <a:off x="214313" y="188913"/>
            <a:ext cx="8715375" cy="6500812"/>
          </a:xfrm>
          <a:prstGeom prst="rect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MX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3" name="Rectangle 1"/>
          <p:cNvSpPr>
            <a:spLocks noChangeArrowheads="1"/>
          </p:cNvSpPr>
          <p:nvPr/>
        </p:nvSpPr>
        <p:spPr bwMode="auto">
          <a:xfrm>
            <a:off x="892968" y="649288"/>
            <a:ext cx="7215187" cy="216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 eaLnBrk="0" hangingPunct="0">
              <a:defRPr/>
            </a:pPr>
            <a:r>
              <a:rPr lang="es-MX" sz="27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ES REALMENTE  MUY DOLOROSO </a:t>
            </a:r>
            <a:r>
              <a:rPr lang="es-MX" sz="2700" b="1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VAGAR</a:t>
            </a:r>
            <a:r>
              <a:rPr lang="es-MX" sz="27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 DE VIDA EN VIDA, ERRAR POR LA CLOACA HORRIBLE DEL </a:t>
            </a:r>
            <a:r>
              <a:rPr lang="es-MX" sz="2700" b="1" i="1" dirty="0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SAMSARA</a:t>
            </a:r>
            <a:r>
              <a:rPr lang="es-MX" sz="27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,</a:t>
            </a:r>
            <a:r>
              <a:rPr lang="es-MX" sz="27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 </a:t>
            </a:r>
            <a:r>
              <a:rPr lang="es-MX" sz="27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SIN GOZAR DEL ESTADO BUDHICO Y LA LIBERACI</a:t>
            </a:r>
            <a:r>
              <a:rPr lang="es-MX" sz="27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Calibri" pitchFamily="34" charset="0"/>
                <a:cs typeface="Tahoma" pitchFamily="34" charset="0"/>
              </a:rPr>
              <a:t>Ó</a:t>
            </a:r>
            <a:r>
              <a:rPr lang="es-MX" sz="27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N INTERMEDIA</a:t>
            </a:r>
            <a:r>
              <a:rPr lang="es-MX" sz="27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.</a:t>
            </a:r>
            <a:endParaRPr lang="es-MX" sz="27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</a:endParaRPr>
          </a:p>
        </p:txBody>
      </p:sp>
      <p:pic>
        <p:nvPicPr>
          <p:cNvPr id="84996" name="Picture 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2500298" y="2985743"/>
            <a:ext cx="4143404" cy="310755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4" name="3 Rectángulo"/>
          <p:cNvSpPr/>
          <p:nvPr/>
        </p:nvSpPr>
        <p:spPr>
          <a:xfrm>
            <a:off x="214313" y="188913"/>
            <a:ext cx="8715375" cy="6500812"/>
          </a:xfrm>
          <a:prstGeom prst="rect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MX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1"/>
          <p:cNvSpPr>
            <a:spLocks noChangeArrowheads="1"/>
          </p:cNvSpPr>
          <p:nvPr/>
        </p:nvSpPr>
        <p:spPr bwMode="auto">
          <a:xfrm>
            <a:off x="1714500" y="2204864"/>
            <a:ext cx="5715000" cy="3538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>
              <a:defRPr/>
            </a:pPr>
            <a:r>
              <a:rPr lang="es-MX" sz="3200" b="1" i="1" spc="3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EL </a:t>
            </a:r>
            <a:r>
              <a:rPr lang="es-MX" sz="3200" b="1" i="1" spc="300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CHIKHAI</a:t>
            </a:r>
            <a:r>
              <a:rPr lang="es-MX" sz="3200" b="1" i="1" spc="3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 </a:t>
            </a:r>
            <a:r>
              <a:rPr lang="es-MX" sz="3200" b="1" i="1" spc="3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BARDO </a:t>
            </a:r>
            <a:endParaRPr lang="es-MX" sz="3200" b="1" i="1" spc="3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Calibri" pitchFamily="34" charset="0"/>
              <a:cs typeface="Tahoma" pitchFamily="34" charset="0"/>
            </a:endParaRPr>
          </a:p>
          <a:p>
            <a:pPr algn="ctr">
              <a:defRPr/>
            </a:pPr>
            <a:endParaRPr lang="es-MX" sz="3200" b="1" i="1" spc="300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Calibri" pitchFamily="34" charset="0"/>
              <a:cs typeface="Tahoma" pitchFamily="34" charset="0"/>
            </a:endParaRPr>
          </a:p>
          <a:p>
            <a:pPr algn="ctr">
              <a:defRPr/>
            </a:pPr>
            <a:endParaRPr lang="es-MX" sz="3200" b="1" i="1" spc="300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Calibri" pitchFamily="34" charset="0"/>
              <a:cs typeface="Tahoma" pitchFamily="34" charset="0"/>
            </a:endParaRPr>
          </a:p>
          <a:p>
            <a:pPr algn="ctr">
              <a:defRPr/>
            </a:pPr>
            <a:endParaRPr lang="es-MX" sz="3200" b="1" i="1" spc="300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Calibri" pitchFamily="34" charset="0"/>
              <a:cs typeface="Tahoma" pitchFamily="34" charset="0"/>
            </a:endParaRPr>
          </a:p>
          <a:p>
            <a:pPr algn="ctr">
              <a:defRPr/>
            </a:pPr>
            <a:endParaRPr lang="es-MX" sz="3200" b="1" i="1" spc="300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Calibri" pitchFamily="34" charset="0"/>
              <a:cs typeface="Tahoma" pitchFamily="34" charset="0"/>
            </a:endParaRPr>
          </a:p>
          <a:p>
            <a:pPr algn="ctr">
              <a:defRPr/>
            </a:pPr>
            <a:endParaRPr lang="es-MX" sz="3200" b="1" i="1" spc="300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Calibri" pitchFamily="34" charset="0"/>
              <a:cs typeface="Tahoma" pitchFamily="34" charset="0"/>
            </a:endParaRPr>
          </a:p>
          <a:p>
            <a:pPr algn="ctr">
              <a:defRPr/>
            </a:pPr>
            <a:r>
              <a:rPr lang="es-MX" sz="3200" b="1" i="1" spc="300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EL CHONYID BARDO</a:t>
            </a:r>
            <a:endParaRPr lang="es-MX" sz="3200" b="1" i="1" spc="300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cs typeface="Tahoma" pitchFamily="34" charset="0"/>
            </a:endParaRPr>
          </a:p>
        </p:txBody>
      </p:sp>
      <p:sp>
        <p:nvSpPr>
          <p:cNvPr id="3" name="2 Rectángulo"/>
          <p:cNvSpPr/>
          <p:nvPr/>
        </p:nvSpPr>
        <p:spPr>
          <a:xfrm>
            <a:off x="2024361" y="1000108"/>
            <a:ext cx="5190845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MX" sz="4400" b="1" i="1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LIBRO </a:t>
            </a:r>
            <a:r>
              <a:rPr lang="es-MX" sz="4400" b="1" i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PRIMERO</a:t>
            </a:r>
            <a:endParaRPr lang="es-MX" sz="44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  <a:latin typeface="+mn-lt"/>
            </a:endParaRPr>
          </a:p>
        </p:txBody>
      </p:sp>
      <p:sp>
        <p:nvSpPr>
          <p:cNvPr id="4" name="3 Rectángulo"/>
          <p:cNvSpPr/>
          <p:nvPr/>
        </p:nvSpPr>
        <p:spPr>
          <a:xfrm>
            <a:off x="214313" y="214313"/>
            <a:ext cx="8715375" cy="6500812"/>
          </a:xfrm>
          <a:prstGeom prst="rect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MX"/>
          </a:p>
        </p:txBody>
      </p:sp>
      <p:pic>
        <p:nvPicPr>
          <p:cNvPr id="17411" name="Picture 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868887" y="2816846"/>
            <a:ext cx="1501791" cy="231457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2"/>
            </a:gs>
            <a:gs pos="65000">
              <a:schemeClr val="bg1">
                <a:shade val="90000"/>
                <a:satMod val="375000"/>
              </a:schemeClr>
            </a:gs>
            <a:gs pos="100000">
              <a:schemeClr val="bg2">
                <a:tint val="88000"/>
                <a:satMod val="400000"/>
              </a:schemeClr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464344" y="476672"/>
            <a:ext cx="8215312" cy="2677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 algn="ctr" eaLnBrk="0" hangingPunct="0">
              <a:defRPr/>
            </a:pPr>
            <a:r>
              <a:rPr lang="es-MX" sz="2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LOS DESENCARNADOS DEBEN </a:t>
            </a:r>
            <a:r>
              <a:rPr lang="es-MX" sz="2400" b="1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ORAR</a:t>
            </a:r>
            <a:r>
              <a:rPr lang="es-MX" sz="2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 MUCHO AL GRAN COMPASIVO Y A SU DIVINA TRÍADA  FIRMES EN SUS PROPÓSITOS, SIN </a:t>
            </a:r>
            <a:r>
              <a:rPr lang="es-MX" sz="2400" b="1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DEJARSE</a:t>
            </a:r>
            <a:r>
              <a:rPr lang="es-MX" sz="2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 </a:t>
            </a:r>
            <a:r>
              <a:rPr lang="es-MX" sz="2400" b="1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DESVIAR</a:t>
            </a:r>
            <a:r>
              <a:rPr lang="es-MX" sz="2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 POR NADA, SI ES QUE DE VERDAD </a:t>
            </a:r>
            <a:r>
              <a:rPr lang="es-MX" sz="2400" b="1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NO</a:t>
            </a:r>
            <a:r>
              <a:rPr lang="es-MX" sz="2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 QUIEREN CAER EN UNA NUEVA </a:t>
            </a:r>
            <a:r>
              <a:rPr lang="es-MX" sz="2400" b="1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MATRIZ</a:t>
            </a:r>
            <a:r>
              <a:rPr lang="es-MX" sz="2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 SIN HABER GOZADO DEL ESTADO BUHDICO </a:t>
            </a:r>
            <a:r>
              <a:rPr lang="es-MX" sz="2400" b="1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INTERMEDIO</a:t>
            </a:r>
            <a:r>
              <a:rPr lang="es-MX" sz="2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 EN EL MUNDO DE LOS ELECTRONES LIBRES.</a:t>
            </a:r>
            <a:endParaRPr lang="es-MX" sz="4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cs typeface="Tahoma" pitchFamily="34" charset="0"/>
            </a:endParaRPr>
          </a:p>
        </p:txBody>
      </p:sp>
      <p:pic>
        <p:nvPicPr>
          <p:cNvPr id="86019" name="Picture 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690826" y="3500438"/>
            <a:ext cx="3881438" cy="271464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4" name="3 Rectángulo"/>
          <p:cNvSpPr/>
          <p:nvPr/>
        </p:nvSpPr>
        <p:spPr>
          <a:xfrm>
            <a:off x="214313" y="188913"/>
            <a:ext cx="8715375" cy="6500812"/>
          </a:xfrm>
          <a:prstGeom prst="rect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MX"/>
          </a:p>
        </p:txBody>
      </p: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2"/>
            </a:gs>
            <a:gs pos="65000">
              <a:schemeClr val="bg1">
                <a:shade val="90000"/>
                <a:satMod val="375000"/>
              </a:schemeClr>
            </a:gs>
            <a:gs pos="100000">
              <a:schemeClr val="bg2">
                <a:tint val="88000"/>
                <a:satMod val="400000"/>
              </a:schemeClr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1" name="Rectangle 1"/>
          <p:cNvSpPr>
            <a:spLocks noChangeArrowheads="1"/>
          </p:cNvSpPr>
          <p:nvPr/>
        </p:nvSpPr>
        <p:spPr bwMode="auto">
          <a:xfrm>
            <a:off x="571472" y="787351"/>
            <a:ext cx="8001024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just" eaLnBrk="0" hangingPunct="0">
              <a:defRPr/>
            </a:pPr>
            <a:r>
              <a:rPr lang="es-MX" sz="4400" b="1" i="1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 CEREMONIA </a:t>
            </a:r>
            <a:r>
              <a:rPr lang="es-MX" sz="4400" b="1" i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MORTUORIA</a:t>
            </a:r>
            <a:endParaRPr lang="es-MX" sz="6600" b="1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  <a:latin typeface="Arial" pitchFamily="34" charset="0"/>
            </a:endParaRPr>
          </a:p>
        </p:txBody>
      </p:sp>
      <p:sp>
        <p:nvSpPr>
          <p:cNvPr id="87042" name="Rectangle 2"/>
          <p:cNvSpPr>
            <a:spLocks noChangeArrowheads="1"/>
          </p:cNvSpPr>
          <p:nvPr/>
        </p:nvSpPr>
        <p:spPr bwMode="auto">
          <a:xfrm>
            <a:off x="1714500" y="2060848"/>
            <a:ext cx="5715000" cy="3831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 eaLnBrk="0" hangingPunct="0">
              <a:defRPr/>
            </a:pPr>
            <a:r>
              <a:rPr lang="es-MX" sz="27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...”CUANDO LOS SÍNTOMAS DE LA MUERTE SE </a:t>
            </a:r>
            <a:r>
              <a:rPr lang="es-MX" sz="27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COMPLETAN, </a:t>
            </a:r>
            <a:r>
              <a:rPr lang="es-MX" sz="27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SE ARROJA UNA </a:t>
            </a:r>
            <a:r>
              <a:rPr lang="es-MX" sz="2700" b="1" i="1" dirty="0">
                <a:solidFill>
                  <a:srgbClr val="FF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TELA</a:t>
            </a:r>
            <a:r>
              <a:rPr lang="es-MX" sz="27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 </a:t>
            </a:r>
            <a:r>
              <a:rPr lang="es-MX" sz="2700" b="1" i="1" dirty="0">
                <a:solidFill>
                  <a:srgbClr val="FF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BLANCA</a:t>
            </a:r>
            <a:r>
              <a:rPr lang="es-MX" sz="27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 SOBRE EL </a:t>
            </a:r>
            <a:r>
              <a:rPr lang="es-MX" sz="2700" b="1" i="1" dirty="0">
                <a:solidFill>
                  <a:srgbClr val="FF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ROSTRO</a:t>
            </a:r>
            <a:r>
              <a:rPr lang="es-MX" sz="27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 DEL CADÁVER Y NADIE TOCA EL CUERPO PARA NO INTERFERIR EL PROCESO CULMINANTE DE LA MUERTE QUE SUELE DURAR </a:t>
            </a:r>
            <a:r>
              <a:rPr lang="es-MX" sz="2700" b="1" i="1" dirty="0">
                <a:solidFill>
                  <a:srgbClr val="FF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3 DÍAS Y MEDIO </a:t>
            </a:r>
            <a:r>
              <a:rPr lang="es-MX" sz="27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O </a:t>
            </a:r>
            <a:r>
              <a:rPr lang="es-MX" sz="2700" b="1" i="1" dirty="0">
                <a:solidFill>
                  <a:srgbClr val="FF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CUATRO</a:t>
            </a:r>
            <a:r>
              <a:rPr lang="es-MX" sz="27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.</a:t>
            </a:r>
            <a:endParaRPr lang="es-MX" sz="27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cs typeface="Tahoma" pitchFamily="34" charset="0"/>
            </a:endParaRPr>
          </a:p>
        </p:txBody>
      </p:sp>
      <p:sp>
        <p:nvSpPr>
          <p:cNvPr id="4" name="3 Rectángulo"/>
          <p:cNvSpPr/>
          <p:nvPr/>
        </p:nvSpPr>
        <p:spPr>
          <a:xfrm>
            <a:off x="214313" y="188913"/>
            <a:ext cx="8715375" cy="6500812"/>
          </a:xfrm>
          <a:prstGeom prst="rect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MX"/>
          </a:p>
        </p:txBody>
      </p:sp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2"/>
            </a:gs>
            <a:gs pos="65000">
              <a:schemeClr val="bg1">
                <a:shade val="90000"/>
                <a:satMod val="375000"/>
              </a:schemeClr>
            </a:gs>
            <a:gs pos="100000">
              <a:schemeClr val="bg2">
                <a:tint val="88000"/>
                <a:satMod val="400000"/>
              </a:schemeClr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5" name="Rectangle 1"/>
          <p:cNvSpPr>
            <a:spLocks noChangeArrowheads="1"/>
          </p:cNvSpPr>
          <p:nvPr/>
        </p:nvSpPr>
        <p:spPr bwMode="auto">
          <a:xfrm>
            <a:off x="395536" y="437900"/>
            <a:ext cx="8352928" cy="60478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 algn="ctr" eaLnBrk="0" hangingPunct="0">
              <a:defRPr/>
            </a:pPr>
            <a:r>
              <a:rPr lang="es-MX" sz="27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DE NO CONTAR CON UN GURÚ O UN HERMANO DE LA FE, ENTONCES </a:t>
            </a:r>
            <a:r>
              <a:rPr lang="es-MX" sz="2700" b="1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ACUDIR</a:t>
            </a:r>
            <a:r>
              <a:rPr lang="es-MX" sz="27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 A ALGUIEN CAPAZ DE LEER CLARAMENTE EL </a:t>
            </a:r>
            <a:r>
              <a:rPr lang="es-MX" sz="2700" b="1" i="1" dirty="0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THODOL</a:t>
            </a:r>
            <a:r>
              <a:rPr lang="es-MX" sz="27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.</a:t>
            </a:r>
          </a:p>
          <a:p>
            <a:pPr algn="ctr" eaLnBrk="0" hangingPunct="0">
              <a:defRPr/>
            </a:pPr>
            <a:endParaRPr lang="es-MX" sz="900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Calibri" pitchFamily="34" charset="0"/>
              <a:cs typeface="Tahoma" pitchFamily="34" charset="0"/>
            </a:endParaRPr>
          </a:p>
          <a:p>
            <a:pPr algn="ctr" eaLnBrk="0" hangingPunct="0">
              <a:defRPr/>
            </a:pPr>
            <a:r>
              <a:rPr lang="es-MX" sz="27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 </a:t>
            </a:r>
            <a:r>
              <a:rPr lang="es-MX" sz="2700" b="1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REPETIRLO</a:t>
            </a:r>
            <a:r>
              <a:rPr lang="es-MX" sz="27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 VARIAS VECES  ANTES DE QUE LA RESPIRACIÓN CESE Y UN LÍQUIDO AMARILLENTO  EMPIECE A APARECER POR LAS ABERTURAS DEL </a:t>
            </a:r>
            <a:r>
              <a:rPr lang="es-MX" sz="27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CUERPO.</a:t>
            </a:r>
          </a:p>
          <a:p>
            <a:pPr algn="ctr" eaLnBrk="0" hangingPunct="0">
              <a:defRPr/>
            </a:pPr>
            <a:endParaRPr lang="es-MX" sz="9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Calibri" pitchFamily="34" charset="0"/>
              <a:cs typeface="Tahoma" pitchFamily="34" charset="0"/>
            </a:endParaRPr>
          </a:p>
          <a:p>
            <a:pPr algn="ctr" eaLnBrk="0" hangingPunct="0">
              <a:defRPr/>
            </a:pPr>
            <a:r>
              <a:rPr lang="es-MX" sz="27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 </a:t>
            </a:r>
            <a:r>
              <a:rPr lang="es-MX" sz="27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DESPUÉS YA NO DEBE SER MOLESTADO. </a:t>
            </a:r>
            <a:endParaRPr lang="es-MX" sz="2700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Calibri" pitchFamily="34" charset="0"/>
              <a:cs typeface="Tahoma" pitchFamily="34" charset="0"/>
            </a:endParaRPr>
          </a:p>
          <a:p>
            <a:pPr algn="ctr" eaLnBrk="0" hangingPunct="0">
              <a:defRPr/>
            </a:pPr>
            <a:endParaRPr lang="es-MX" sz="9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Calibri" pitchFamily="34" charset="0"/>
              <a:cs typeface="Tahoma" pitchFamily="34" charset="0"/>
            </a:endParaRPr>
          </a:p>
          <a:p>
            <a:pPr algn="ctr" eaLnBrk="0" hangingPunct="0">
              <a:defRPr/>
            </a:pPr>
            <a:r>
              <a:rPr lang="es-MX" sz="27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EL </a:t>
            </a:r>
            <a:r>
              <a:rPr lang="es-MX" sz="27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LECTOR </a:t>
            </a:r>
            <a:r>
              <a:rPr lang="es-MX" sz="2700" b="1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HABLARÁ</a:t>
            </a:r>
            <a:r>
              <a:rPr lang="es-MX" sz="27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 AL OÍDO DEL DIFUNTO SIN TOCAR SU OREJA E IMPIDIENDO QUE SU ESPÍRITU SE EXTRAVÍE O SE DISTRAIGA. </a:t>
            </a:r>
            <a:endParaRPr lang="es-MX" sz="2700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Calibri" pitchFamily="34" charset="0"/>
              <a:cs typeface="Tahoma" pitchFamily="34" charset="0"/>
            </a:endParaRPr>
          </a:p>
          <a:p>
            <a:pPr algn="ctr" eaLnBrk="0" hangingPunct="0">
              <a:defRPr/>
            </a:pPr>
            <a:endParaRPr lang="es-MX" sz="9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Calibri" pitchFamily="34" charset="0"/>
              <a:cs typeface="Tahoma" pitchFamily="34" charset="0"/>
            </a:endParaRPr>
          </a:p>
          <a:p>
            <a:pPr algn="ctr" eaLnBrk="0" hangingPunct="0">
              <a:defRPr/>
            </a:pPr>
            <a:r>
              <a:rPr lang="es-MX" sz="27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REPETIR </a:t>
            </a:r>
            <a:r>
              <a:rPr lang="es-MX" sz="27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CLARA Y DISTINTAMENTE DE </a:t>
            </a:r>
            <a:r>
              <a:rPr lang="es-MX" sz="2700" b="1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TRES</a:t>
            </a:r>
            <a:r>
              <a:rPr lang="es-MX" sz="27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 E INCLUSO </a:t>
            </a:r>
            <a:r>
              <a:rPr lang="es-MX" sz="2700" b="1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SIETE</a:t>
            </a:r>
            <a:r>
              <a:rPr lang="es-MX" sz="27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 VECES.</a:t>
            </a:r>
            <a:endParaRPr lang="es-MX" sz="27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cs typeface="Tahoma" pitchFamily="34" charset="0"/>
            </a:endParaRPr>
          </a:p>
        </p:txBody>
      </p:sp>
      <p:sp>
        <p:nvSpPr>
          <p:cNvPr id="3" name="2 Rectángulo"/>
          <p:cNvSpPr/>
          <p:nvPr/>
        </p:nvSpPr>
        <p:spPr>
          <a:xfrm>
            <a:off x="214313" y="188913"/>
            <a:ext cx="8715375" cy="6500812"/>
          </a:xfrm>
          <a:prstGeom prst="rect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MX"/>
          </a:p>
        </p:txBody>
      </p:sp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89" name="Rectangle 1"/>
          <p:cNvSpPr>
            <a:spLocks noChangeArrowheads="1"/>
          </p:cNvSpPr>
          <p:nvPr/>
        </p:nvSpPr>
        <p:spPr bwMode="auto">
          <a:xfrm>
            <a:off x="854861" y="548680"/>
            <a:ext cx="7500958" cy="16158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 eaLnBrk="0" hangingPunct="0">
              <a:defRPr/>
            </a:pPr>
            <a:r>
              <a:rPr lang="es-MX" sz="3300" b="1" i="1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NO</a:t>
            </a:r>
            <a:r>
              <a:rPr lang="es-MX" sz="3300" b="1" i="1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 DEJAR QUE LOS PARIENTES GIMAN, </a:t>
            </a:r>
            <a:r>
              <a:rPr lang="es-MX" sz="3300" b="1" i="1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LLOREN</a:t>
            </a:r>
            <a:r>
              <a:rPr lang="es-MX" sz="3300" b="1" i="1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 O SE LAMENTEN JUNTO AL CUERPO</a:t>
            </a:r>
            <a:r>
              <a:rPr lang="es-MX" sz="3300" b="1" i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.</a:t>
            </a:r>
            <a:endParaRPr lang="es-MX" sz="3300" b="1" i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cs typeface="Tahoma" pitchFamily="34" charset="0"/>
            </a:endParaRPr>
          </a:p>
        </p:txBody>
      </p:sp>
      <p:pic>
        <p:nvPicPr>
          <p:cNvPr id="66563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75694" y="2436014"/>
            <a:ext cx="4392612" cy="2663825"/>
          </a:xfrm>
          <a:prstGeom prst="rect">
            <a:avLst/>
          </a:prstGeom>
          <a:ln>
            <a:solidFill>
              <a:srgbClr val="66FFFF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3 Rectángulo"/>
          <p:cNvSpPr/>
          <p:nvPr/>
        </p:nvSpPr>
        <p:spPr>
          <a:xfrm>
            <a:off x="214313" y="188913"/>
            <a:ext cx="8715375" cy="6500812"/>
          </a:xfrm>
          <a:prstGeom prst="rect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MX"/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857240" y="5224264"/>
            <a:ext cx="7500958" cy="1107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 eaLnBrk="0" hangingPunct="0">
              <a:defRPr/>
            </a:pPr>
            <a:r>
              <a:rPr lang="es-MX" sz="3300" b="1" i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NO </a:t>
            </a:r>
            <a:r>
              <a:rPr lang="es-MX" sz="3300" b="1" i="1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MATAR NINGÚN ANIMAL POR CUENTA DEL DIFUNTO.</a:t>
            </a:r>
            <a:endParaRPr lang="es-MX" sz="3300" b="1" i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2"/>
            </a:gs>
            <a:gs pos="65000">
              <a:schemeClr val="bg1">
                <a:shade val="90000"/>
                <a:satMod val="375000"/>
              </a:schemeClr>
            </a:gs>
            <a:gs pos="100000">
              <a:schemeClr val="bg2">
                <a:tint val="88000"/>
                <a:satMod val="400000"/>
              </a:schemeClr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1"/>
          <p:cNvSpPr>
            <a:spLocks noChangeArrowheads="1"/>
          </p:cNvSpPr>
          <p:nvPr/>
        </p:nvSpPr>
        <p:spPr bwMode="auto">
          <a:xfrm>
            <a:off x="1199319" y="1568986"/>
            <a:ext cx="6745362" cy="378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 eaLnBrk="0" hangingPunct="0">
              <a:defRPr/>
            </a:pPr>
            <a:r>
              <a:rPr lang="es-MX" sz="4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PUEDE, </a:t>
            </a:r>
            <a:r>
              <a:rPr lang="es-MX" sz="40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SI NO ESTÁ EL CUERPO </a:t>
            </a:r>
            <a:r>
              <a:rPr lang="es-MX" sz="4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,LLAMAR </a:t>
            </a:r>
            <a:r>
              <a:rPr lang="es-MX" sz="40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AL DIFUNTO POR SU NOMBRE EN EL LUGAR DONDE ESTUVO SUS ÚLTIMOS DÍAS DE VIDA.</a:t>
            </a:r>
            <a:endParaRPr lang="es-MX" sz="4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Calibri" pitchFamily="34" charset="0"/>
              <a:cs typeface="Tahoma" pitchFamily="34" charset="0"/>
            </a:endParaRPr>
          </a:p>
        </p:txBody>
      </p:sp>
      <p:sp>
        <p:nvSpPr>
          <p:cNvPr id="4" name="3 Rectángulo"/>
          <p:cNvSpPr/>
          <p:nvPr/>
        </p:nvSpPr>
        <p:spPr>
          <a:xfrm>
            <a:off x="214313" y="188913"/>
            <a:ext cx="8715375" cy="6500812"/>
          </a:xfrm>
          <a:prstGeom prst="rect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MX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2"/>
            </a:gs>
            <a:gs pos="65000">
              <a:schemeClr val="bg1">
                <a:shade val="90000"/>
                <a:satMod val="375000"/>
              </a:schemeClr>
            </a:gs>
            <a:gs pos="100000">
              <a:schemeClr val="bg2">
                <a:tint val="88000"/>
                <a:satMod val="400000"/>
              </a:schemeClr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2195736" y="1720840"/>
            <a:ext cx="5016029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 eaLnBrk="0" hangingPunct="0">
              <a:defRPr/>
            </a:pPr>
            <a:r>
              <a:rPr lang="es-MX" sz="3600" b="1" i="1" dirty="0">
                <a:ln w="3175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 </a:t>
            </a:r>
            <a:r>
              <a:rPr lang="es-MX" sz="3600" b="1" i="1" dirty="0" smtClean="0">
                <a:ln w="3175"/>
                <a:solidFill>
                  <a:srgbClr val="FFFF99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CONCLUSIÓN </a:t>
            </a:r>
            <a:r>
              <a:rPr lang="es-MX" sz="3600" b="1" i="1" dirty="0">
                <a:ln w="3175"/>
                <a:solidFill>
                  <a:srgbClr val="FFFF99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QUE DEMUESTRA LA IMPORTANCIA FUNDAMENTAL DE LAS ENSEÑANZAS DEL BARDO.</a:t>
            </a:r>
            <a:endParaRPr lang="es-MX" sz="5400" b="1" dirty="0">
              <a:ln w="3175"/>
              <a:solidFill>
                <a:srgbClr val="FFFF99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61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60488" y="1125538"/>
            <a:ext cx="6451600" cy="4679950"/>
          </a:xfrm>
          <a:prstGeom prst="rect">
            <a:avLst/>
          </a:prstGeom>
          <a:ln>
            <a:solidFill>
              <a:srgbClr val="66FFFF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91137" name="Rectangle 1"/>
          <p:cNvSpPr>
            <a:spLocks noChangeArrowheads="1"/>
          </p:cNvSpPr>
          <p:nvPr/>
        </p:nvSpPr>
        <p:spPr bwMode="auto">
          <a:xfrm>
            <a:off x="1403350" y="1989138"/>
            <a:ext cx="6286500" cy="2678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 eaLnBrk="0" hangingPunct="0">
              <a:defRPr/>
            </a:pPr>
            <a:r>
              <a:rPr lang="es-MX" sz="2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...ES IMPORTANTE ADQUIRIR EXPERIENCIA DURANTE LA VIDA, PUES LOS QUE RECONOCEN SU VERDADERA NATURALEZA OBTIENEN GRAN PODER DURANTE EL </a:t>
            </a:r>
            <a:r>
              <a:rPr lang="es-MX" sz="2400" b="1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BARDO</a:t>
            </a:r>
            <a:r>
              <a:rPr lang="es-MX" sz="2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 DESDE EL MOMENTO DE LA MUERTE, APENAS LA CLARA LUZ APARECE.</a:t>
            </a:r>
            <a:endParaRPr lang="es-MX" sz="4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</a:endParaRPr>
          </a:p>
        </p:txBody>
      </p:sp>
      <p:sp>
        <p:nvSpPr>
          <p:cNvPr id="4" name="3 Rectángulo"/>
          <p:cNvSpPr/>
          <p:nvPr/>
        </p:nvSpPr>
        <p:spPr>
          <a:xfrm>
            <a:off x="214313" y="188913"/>
            <a:ext cx="8715375" cy="6500812"/>
          </a:xfrm>
          <a:prstGeom prst="rect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MX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2"/>
            </a:gs>
            <a:gs pos="65000">
              <a:schemeClr val="bg1">
                <a:shade val="90000"/>
                <a:satMod val="375000"/>
              </a:schemeClr>
            </a:gs>
            <a:gs pos="100000">
              <a:schemeClr val="bg2">
                <a:tint val="88000"/>
                <a:satMod val="400000"/>
              </a:schemeClr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1" name="Rectangle 1"/>
          <p:cNvSpPr>
            <a:spLocks noChangeArrowheads="1"/>
          </p:cNvSpPr>
          <p:nvPr/>
        </p:nvSpPr>
        <p:spPr bwMode="auto">
          <a:xfrm>
            <a:off x="1025885" y="418124"/>
            <a:ext cx="7092230" cy="216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 algn="ctr" eaLnBrk="0" hangingPunct="0">
              <a:defRPr/>
            </a:pPr>
            <a:r>
              <a:rPr lang="es-MX" sz="27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LA </a:t>
            </a:r>
            <a:r>
              <a:rPr lang="es-MX" sz="2700" b="1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MEDITACIÓN</a:t>
            </a:r>
            <a:r>
              <a:rPr lang="es-MX" sz="27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 HECHA EN VIDA EN LAS DEIDADES DEL SENDERO MÍSTICO TENDRÁN GRAN INFLUENCIA CUANDO LAS VISIONES </a:t>
            </a:r>
            <a:r>
              <a:rPr lang="es-MX" sz="2700" b="1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APACIBLES</a:t>
            </a:r>
            <a:r>
              <a:rPr lang="es-MX" sz="27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 Y LAS </a:t>
            </a:r>
            <a:r>
              <a:rPr lang="es-MX" sz="2700" b="1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VIOLENTAS</a:t>
            </a:r>
            <a:r>
              <a:rPr lang="es-MX" sz="27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 APAREZCAN. </a:t>
            </a:r>
            <a:endParaRPr lang="es-MX" sz="27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cs typeface="Tahoma" pitchFamily="34" charset="0"/>
            </a:endParaRPr>
          </a:p>
        </p:txBody>
      </p:sp>
      <p:pic>
        <p:nvPicPr>
          <p:cNvPr id="69635" name="Picture 3"/>
          <p:cNvPicPr>
            <a:picLocks noChangeAspect="1" noChangeArrowheads="1"/>
          </p:cNvPicPr>
          <p:nvPr/>
        </p:nvPicPr>
        <p:blipFill>
          <a:blip r:embed="rId2" cstate="print"/>
          <a:srcRect l="10002" t="2892" r="6645" b="10354"/>
          <a:stretch>
            <a:fillRect/>
          </a:stretch>
        </p:blipFill>
        <p:spPr bwMode="auto">
          <a:xfrm>
            <a:off x="1619672" y="3140968"/>
            <a:ext cx="1944216" cy="233305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4" name="3 Rectángulo"/>
          <p:cNvSpPr/>
          <p:nvPr/>
        </p:nvSpPr>
        <p:spPr>
          <a:xfrm>
            <a:off x="214313" y="188913"/>
            <a:ext cx="8715375" cy="6500812"/>
          </a:xfrm>
          <a:prstGeom prst="rect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MX"/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3851921" y="3462749"/>
            <a:ext cx="4608512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 algn="ctr" eaLnBrk="0" hangingPunct="0">
              <a:defRPr/>
            </a:pPr>
            <a:r>
              <a:rPr lang="es-MX" sz="2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A </a:t>
            </a:r>
            <a:r>
              <a:rPr lang="es-MX" sz="2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CAUSA DE ELLO LA PRACTICA DEL BARDO ES DE IMPORTANCIA INCLUSO DURANTE LA VIDA.</a:t>
            </a:r>
            <a:endParaRPr lang="es-MX" sz="4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2"/>
            </a:gs>
            <a:gs pos="65000">
              <a:schemeClr val="bg1">
                <a:shade val="90000"/>
                <a:satMod val="375000"/>
              </a:schemeClr>
            </a:gs>
            <a:gs pos="100000">
              <a:schemeClr val="bg2">
                <a:tint val="88000"/>
                <a:satMod val="400000"/>
              </a:schemeClr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5" name="Rectangle 1"/>
          <p:cNvSpPr>
            <a:spLocks noChangeArrowheads="1"/>
          </p:cNvSpPr>
          <p:nvPr/>
        </p:nvSpPr>
        <p:spPr bwMode="auto">
          <a:xfrm>
            <a:off x="755576" y="1097592"/>
            <a:ext cx="7704856" cy="46628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 algn="ctr" eaLnBrk="0" hangingPunct="0">
              <a:defRPr/>
            </a:pPr>
            <a:r>
              <a:rPr lang="es-MX" sz="33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ES PRECISO </a:t>
            </a:r>
            <a:r>
              <a:rPr lang="es-MX" sz="3300" b="1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ENCARIÑARSE</a:t>
            </a:r>
            <a:r>
              <a:rPr lang="es-MX" sz="33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 CON ESTE TEXTO, </a:t>
            </a:r>
            <a:r>
              <a:rPr lang="es-MX" sz="33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LEERLO, </a:t>
            </a:r>
            <a:r>
              <a:rPr lang="es-MX" sz="33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RETENERLE Y ACORDARSE DE  </a:t>
            </a:r>
            <a:r>
              <a:rPr lang="es-MX" sz="33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ÉL </a:t>
            </a:r>
            <a:r>
              <a:rPr lang="es-MX" sz="33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EXACTAMENTE. </a:t>
            </a:r>
            <a:endParaRPr lang="es-MX" sz="3300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Calibri" pitchFamily="34" charset="0"/>
              <a:cs typeface="Tahoma" pitchFamily="34" charset="0"/>
            </a:endParaRPr>
          </a:p>
          <a:p>
            <a:pPr algn="ctr" eaLnBrk="0" hangingPunct="0">
              <a:defRPr/>
            </a:pPr>
            <a:endParaRPr lang="es-MX" sz="33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Calibri" pitchFamily="34" charset="0"/>
              <a:cs typeface="Tahoma" pitchFamily="34" charset="0"/>
            </a:endParaRPr>
          </a:p>
          <a:p>
            <a:pPr algn="ctr" eaLnBrk="0" hangingPunct="0">
              <a:defRPr/>
            </a:pPr>
            <a:r>
              <a:rPr lang="es-MX" sz="33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LEERLO </a:t>
            </a:r>
            <a:r>
              <a:rPr lang="es-MX" sz="3300" b="1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REGULARMENTE</a:t>
            </a:r>
            <a:r>
              <a:rPr lang="es-MX" sz="33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 CON EL OBJETO DE QUE SUS PALABRAS Y SU SENTIDO SEAN PERFECTAMENTE CLAROS.</a:t>
            </a:r>
            <a:endParaRPr lang="es-MX" sz="33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cs typeface="Tahoma" pitchFamily="34" charset="0"/>
            </a:endParaRPr>
          </a:p>
        </p:txBody>
      </p:sp>
      <p:sp>
        <p:nvSpPr>
          <p:cNvPr id="3" name="2 Rectángulo"/>
          <p:cNvSpPr/>
          <p:nvPr/>
        </p:nvSpPr>
        <p:spPr>
          <a:xfrm>
            <a:off x="214313" y="188913"/>
            <a:ext cx="8715375" cy="6500812"/>
          </a:xfrm>
          <a:prstGeom prst="rect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MX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09" name="Rectangle 1"/>
          <p:cNvSpPr>
            <a:spLocks noChangeArrowheads="1"/>
          </p:cNvSpPr>
          <p:nvPr/>
        </p:nvSpPr>
        <p:spPr bwMode="auto">
          <a:xfrm>
            <a:off x="1378744" y="520080"/>
            <a:ext cx="6386512" cy="1338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 eaLnBrk="0" hangingPunct="0">
              <a:defRPr/>
            </a:pPr>
            <a:r>
              <a:rPr lang="es-MX" sz="2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POR CONSIGUIENTE </a:t>
            </a:r>
            <a:r>
              <a:rPr lang="es-MX" sz="2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,LEER </a:t>
            </a:r>
            <a:r>
              <a:rPr lang="es-MX" sz="2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ESTE TEXTO EN MEDIO DE ASAMBLEAS NUMEROSAS</a:t>
            </a:r>
            <a:r>
              <a:rPr lang="es-MX" sz="2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.</a:t>
            </a:r>
          </a:p>
          <a:p>
            <a:pPr algn="ctr" eaLnBrk="0" hangingPunct="0">
              <a:defRPr/>
            </a:pPr>
            <a:endParaRPr lang="es-MX" sz="9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Calibri" pitchFamily="34" charset="0"/>
              <a:cs typeface="Tahoma" pitchFamily="34" charset="0"/>
            </a:endParaRPr>
          </a:p>
          <a:p>
            <a:pPr algn="ctr" eaLnBrk="0" hangingPunct="0">
              <a:defRPr/>
            </a:pPr>
            <a:r>
              <a:rPr lang="es-MX" sz="2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 </a:t>
            </a:r>
            <a:r>
              <a:rPr lang="es-MX" sz="2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DADLE PUBLICIDAD. </a:t>
            </a:r>
            <a:r>
              <a:rPr lang="es-MX" sz="2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,</a:t>
            </a:r>
            <a:endParaRPr lang="es-MX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cs typeface="Tahoma" pitchFamily="34" charset="0"/>
            </a:endParaRPr>
          </a:p>
        </p:txBody>
      </p:sp>
      <p:pic>
        <p:nvPicPr>
          <p:cNvPr id="71683" name="Picture 3"/>
          <p:cNvPicPr>
            <a:picLocks noChangeAspect="1" noChangeArrowheads="1"/>
          </p:cNvPicPr>
          <p:nvPr/>
        </p:nvPicPr>
        <p:blipFill>
          <a:blip r:embed="rId2" cstate="email"/>
          <a:srcRect l="14900" r="14901"/>
          <a:stretch>
            <a:fillRect/>
          </a:stretch>
        </p:blipFill>
        <p:spPr bwMode="auto">
          <a:xfrm>
            <a:off x="3563888" y="1992923"/>
            <a:ext cx="2016224" cy="287215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4" name="3 Rectángulo"/>
          <p:cNvSpPr/>
          <p:nvPr/>
        </p:nvSpPr>
        <p:spPr>
          <a:xfrm>
            <a:off x="214313" y="188913"/>
            <a:ext cx="8715375" cy="6500812"/>
          </a:xfrm>
          <a:prstGeom prst="rect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MX"/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214313" y="5270742"/>
            <a:ext cx="8715375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 algn="ctr" eaLnBrk="0" hangingPunct="0">
              <a:defRPr/>
            </a:pPr>
            <a:r>
              <a:rPr lang="es-MX" sz="2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EL QUE </a:t>
            </a:r>
            <a:r>
              <a:rPr lang="es-MX" sz="2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LE HA OÍDO UNA VEZ, INCLUSO SI NO LE HA COMPRENDIDO SE </a:t>
            </a:r>
            <a:r>
              <a:rPr lang="es-MX" sz="2400" b="1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ACORDARÁ</a:t>
            </a:r>
            <a:r>
              <a:rPr lang="es-MX" sz="2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 DE ÉL EN EL BARDO, PUES LA </a:t>
            </a:r>
            <a:r>
              <a:rPr lang="es-MX" sz="2400" b="1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INTELIGENCIA</a:t>
            </a:r>
            <a:r>
              <a:rPr lang="es-MX" sz="2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 ES NUEVE VECES MÁS LÚCIDA.</a:t>
            </a:r>
            <a:endParaRPr lang="es-MX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1"/>
          <p:cNvSpPr>
            <a:spLocks noChangeArrowheads="1"/>
          </p:cNvSpPr>
          <p:nvPr/>
        </p:nvSpPr>
        <p:spPr bwMode="auto">
          <a:xfrm>
            <a:off x="431540" y="620688"/>
            <a:ext cx="8280920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 algn="ctr">
              <a:defRPr/>
            </a:pPr>
            <a:r>
              <a:rPr lang="es-MX" sz="27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EL CHIKHAI BARDO ES EL  </a:t>
            </a:r>
            <a:r>
              <a:rPr lang="es-MX" sz="2700" b="1" i="1" dirty="0">
                <a:solidFill>
                  <a:srgbClr val="FF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PRIMER</a:t>
            </a:r>
            <a:r>
              <a:rPr lang="es-MX" sz="27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 BARDO  </a:t>
            </a:r>
            <a:endParaRPr lang="es-MX" sz="2700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Calibri" pitchFamily="34" charset="0"/>
              <a:cs typeface="Tahoma" pitchFamily="34" charset="0"/>
            </a:endParaRPr>
          </a:p>
          <a:p>
            <a:pPr algn="ctr">
              <a:defRPr/>
            </a:pPr>
            <a:r>
              <a:rPr lang="es-MX" sz="27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O  </a:t>
            </a:r>
            <a:r>
              <a:rPr lang="es-MX" sz="27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“ESTADO TRANSITORIO EN EL QUE ENTRA </a:t>
            </a:r>
            <a:endParaRPr lang="es-MX" sz="2700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Calibri" pitchFamily="34" charset="0"/>
              <a:cs typeface="Tahoma" pitchFamily="34" charset="0"/>
            </a:endParaRPr>
          </a:p>
          <a:p>
            <a:pPr algn="ctr">
              <a:defRPr/>
            </a:pPr>
            <a:r>
              <a:rPr lang="es-MX" sz="27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EN </a:t>
            </a:r>
            <a:r>
              <a:rPr lang="es-MX" sz="27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EL MOMENTO DE LA MUERTE”. </a:t>
            </a:r>
            <a:endParaRPr lang="es-MX" sz="2700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Calibri" pitchFamily="34" charset="0"/>
              <a:cs typeface="Tahoma" pitchFamily="34" charset="0"/>
            </a:endParaRPr>
          </a:p>
          <a:p>
            <a:pPr algn="ctr">
              <a:defRPr/>
            </a:pPr>
            <a:endParaRPr lang="es-MX" sz="9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Calibri" pitchFamily="34" charset="0"/>
              <a:cs typeface="Tahoma" pitchFamily="34" charset="0"/>
            </a:endParaRPr>
          </a:p>
          <a:p>
            <a:pPr algn="ctr">
              <a:defRPr/>
            </a:pPr>
            <a:r>
              <a:rPr lang="es-MX" sz="27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ENTRE LA VIDA QUE ACABA DE ABANDONAR </a:t>
            </a:r>
            <a:endParaRPr lang="es-MX" sz="2700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Calibri" pitchFamily="34" charset="0"/>
              <a:cs typeface="Tahoma" pitchFamily="34" charset="0"/>
            </a:endParaRPr>
          </a:p>
          <a:p>
            <a:pPr algn="ctr">
              <a:defRPr/>
            </a:pPr>
            <a:r>
              <a:rPr lang="es-MX" sz="27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Y </a:t>
            </a:r>
            <a:r>
              <a:rPr lang="es-MX" sz="27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LA NUEVA.</a:t>
            </a:r>
            <a:endParaRPr lang="es-MX" sz="27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cs typeface="Tahoma" pitchFamily="34" charset="0"/>
            </a:endParaRPr>
          </a:p>
        </p:txBody>
      </p:sp>
      <p:pic>
        <p:nvPicPr>
          <p:cNvPr id="1843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71750" y="3219450"/>
            <a:ext cx="3686175" cy="2781300"/>
          </a:xfrm>
          <a:prstGeom prst="rect">
            <a:avLst/>
          </a:prstGeom>
          <a:noFill/>
          <a:ln w="9525">
            <a:solidFill>
              <a:srgbClr val="FFFF99"/>
            </a:solidFill>
            <a:miter lim="800000"/>
            <a:headEnd/>
            <a:tailEnd/>
          </a:ln>
        </p:spPr>
      </p:pic>
      <p:sp>
        <p:nvSpPr>
          <p:cNvPr id="4" name="3 Rectángulo"/>
          <p:cNvSpPr/>
          <p:nvPr/>
        </p:nvSpPr>
        <p:spPr>
          <a:xfrm>
            <a:off x="214313" y="214313"/>
            <a:ext cx="8715375" cy="6500812"/>
          </a:xfrm>
          <a:prstGeom prst="rect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MX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3" name="Rectangle 1"/>
          <p:cNvSpPr>
            <a:spLocks noChangeArrowheads="1"/>
          </p:cNvSpPr>
          <p:nvPr/>
        </p:nvSpPr>
        <p:spPr bwMode="auto">
          <a:xfrm>
            <a:off x="863501" y="436383"/>
            <a:ext cx="7416998" cy="216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 algn="ctr" eaLnBrk="0" hangingPunct="0">
              <a:defRPr/>
            </a:pPr>
            <a:r>
              <a:rPr lang="es-MX" sz="27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PRONUNCIARLO A LA OREJA DE TODO SER VIVIENTE, DEBE SER </a:t>
            </a:r>
            <a:r>
              <a:rPr lang="es-MX" sz="2700" b="1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LEÍDO</a:t>
            </a:r>
            <a:r>
              <a:rPr lang="es-MX" sz="27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 EN LA CABECERA DE TODA PERSONA </a:t>
            </a:r>
            <a:r>
              <a:rPr lang="es-MX" sz="2700" b="1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ENFERMA</a:t>
            </a:r>
            <a:r>
              <a:rPr lang="es-MX" sz="27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 Y AL LADO DE TODOS LOS CUERPOS PRIVADOS DE VIDA.</a:t>
            </a:r>
            <a:endParaRPr lang="es-MX" sz="27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cs typeface="Tahoma" pitchFamily="34" charset="0"/>
            </a:endParaRPr>
          </a:p>
        </p:txBody>
      </p:sp>
      <p:pic>
        <p:nvPicPr>
          <p:cNvPr id="72707" name="Picture 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635896" y="2852936"/>
            <a:ext cx="1943541" cy="299540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4" name="3 Rectángulo"/>
          <p:cNvSpPr/>
          <p:nvPr/>
        </p:nvSpPr>
        <p:spPr>
          <a:xfrm>
            <a:off x="214313" y="188913"/>
            <a:ext cx="8715375" cy="6500812"/>
          </a:xfrm>
          <a:prstGeom prst="rect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MX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2"/>
            </a:gs>
            <a:gs pos="65000">
              <a:schemeClr val="bg1">
                <a:shade val="90000"/>
                <a:satMod val="375000"/>
              </a:schemeClr>
            </a:gs>
            <a:gs pos="100000">
              <a:schemeClr val="bg2">
                <a:tint val="88000"/>
                <a:satMod val="400000"/>
              </a:schemeClr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7" name="Rectangle 1"/>
          <p:cNvSpPr>
            <a:spLocks noChangeArrowheads="1"/>
          </p:cNvSpPr>
          <p:nvPr/>
        </p:nvSpPr>
        <p:spPr bwMode="auto">
          <a:xfrm>
            <a:off x="539552" y="1097592"/>
            <a:ext cx="7992888" cy="46628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 algn="ctr" eaLnBrk="0" hangingPunct="0">
              <a:defRPr/>
            </a:pPr>
            <a:r>
              <a:rPr lang="es-MX" sz="27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LOS QUE </a:t>
            </a:r>
            <a:r>
              <a:rPr lang="es-MX" sz="2700" b="1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ENTIENDEN</a:t>
            </a:r>
            <a:r>
              <a:rPr lang="es-MX" sz="27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 ESTA DOCTRINA EN VERDAD SON AFORTUNADOS, INCLUSO SI RESULTA DIFÍCIL DE COMPRENDER. </a:t>
            </a:r>
            <a:endParaRPr lang="es-MX" sz="2700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Calibri" pitchFamily="34" charset="0"/>
              <a:cs typeface="Tahoma" pitchFamily="34" charset="0"/>
            </a:endParaRPr>
          </a:p>
          <a:p>
            <a:pPr algn="ctr" eaLnBrk="0" hangingPunct="0">
              <a:defRPr/>
            </a:pPr>
            <a:endParaRPr lang="es-MX" sz="27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Calibri" pitchFamily="34" charset="0"/>
              <a:cs typeface="Tahoma" pitchFamily="34" charset="0"/>
            </a:endParaRPr>
          </a:p>
          <a:p>
            <a:pPr algn="ctr" eaLnBrk="0" hangingPunct="0">
              <a:defRPr/>
            </a:pPr>
            <a:r>
              <a:rPr lang="es-MX" sz="27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LA </a:t>
            </a:r>
            <a:r>
              <a:rPr lang="es-MX" sz="2700" b="1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LIBERACIÓN</a:t>
            </a:r>
            <a:r>
              <a:rPr lang="es-MX" sz="27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 SERÁ OBTENIDA SIMPLEMENTE CON </a:t>
            </a:r>
            <a:r>
              <a:rPr lang="es-MX" sz="2700" b="1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NO</a:t>
            </a:r>
            <a:r>
              <a:rPr lang="es-MX" sz="27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 DUDAR UNA VEZ DE LO QUE SE HA ESCUCHADO. </a:t>
            </a:r>
            <a:endParaRPr lang="es-MX" sz="2700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Calibri" pitchFamily="34" charset="0"/>
              <a:cs typeface="Tahoma" pitchFamily="34" charset="0"/>
            </a:endParaRPr>
          </a:p>
          <a:p>
            <a:pPr algn="ctr" eaLnBrk="0" hangingPunct="0">
              <a:defRPr/>
            </a:pPr>
            <a:endParaRPr lang="es-MX" sz="27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Calibri" pitchFamily="34" charset="0"/>
              <a:cs typeface="Tahoma" pitchFamily="34" charset="0"/>
            </a:endParaRPr>
          </a:p>
          <a:p>
            <a:pPr algn="ctr" eaLnBrk="0" hangingPunct="0">
              <a:defRPr/>
            </a:pPr>
            <a:r>
              <a:rPr lang="es-MX" sz="27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POR </a:t>
            </a:r>
            <a:r>
              <a:rPr lang="es-MX" sz="27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CONSIGUIENTE TRATAR ESTA DOCTRINA CON GRAN </a:t>
            </a:r>
            <a:r>
              <a:rPr lang="es-MX" sz="2700" b="1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AMOR</a:t>
            </a:r>
            <a:r>
              <a:rPr lang="es-MX" sz="27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, PUES ES LA </a:t>
            </a:r>
            <a:r>
              <a:rPr lang="es-MX" sz="2700" b="1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ESENCIA</a:t>
            </a:r>
            <a:r>
              <a:rPr lang="es-MX" sz="27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 DE TODAS LAS DOCTRINAS</a:t>
            </a:r>
            <a:endParaRPr lang="es-MX" sz="27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cs typeface="Tahoma" pitchFamily="34" charset="0"/>
            </a:endParaRPr>
          </a:p>
        </p:txBody>
      </p:sp>
      <p:sp>
        <p:nvSpPr>
          <p:cNvPr id="3" name="2 Rectángulo"/>
          <p:cNvSpPr/>
          <p:nvPr/>
        </p:nvSpPr>
        <p:spPr>
          <a:xfrm>
            <a:off x="214313" y="188913"/>
            <a:ext cx="8715375" cy="6500812"/>
          </a:xfrm>
          <a:prstGeom prst="rect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MX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CuadroTexto"/>
          <p:cNvSpPr txBox="1"/>
          <p:nvPr/>
        </p:nvSpPr>
        <p:spPr>
          <a:xfrm>
            <a:off x="3693394" y="2807186"/>
            <a:ext cx="1757212" cy="1107996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>
              <a:defRPr/>
            </a:pPr>
            <a:r>
              <a:rPr lang="es-ES" sz="6600" b="1" i="1" dirty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>FIN</a:t>
            </a:r>
            <a:endParaRPr lang="es-MX" sz="6600" b="1" i="1" dirty="0">
              <a:ln w="11430"/>
              <a:solidFill>
                <a:srgbClr val="FF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Tahoma" pitchFamily="34" charset="0"/>
              <a:cs typeface="Tahoma" pitchFamily="34" charset="0"/>
            </a:endParaRPr>
          </a:p>
        </p:txBody>
      </p:sp>
      <p:sp>
        <p:nvSpPr>
          <p:cNvPr id="3" name="2 Rectángulo"/>
          <p:cNvSpPr/>
          <p:nvPr/>
        </p:nvSpPr>
        <p:spPr>
          <a:xfrm>
            <a:off x="214313" y="188913"/>
            <a:ext cx="8715375" cy="6500812"/>
          </a:xfrm>
          <a:prstGeom prst="rect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MX"/>
          </a:p>
        </p:txBody>
      </p:sp>
      <p:sp>
        <p:nvSpPr>
          <p:cNvPr id="4" name="3 Rectángulo"/>
          <p:cNvSpPr/>
          <p:nvPr/>
        </p:nvSpPr>
        <p:spPr>
          <a:xfrm>
            <a:off x="1331640" y="908720"/>
            <a:ext cx="6552728" cy="4824536"/>
          </a:xfrm>
          <a:prstGeom prst="rect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MX"/>
          </a:p>
        </p:txBody>
      </p:sp>
      <p:sp>
        <p:nvSpPr>
          <p:cNvPr id="5" name="4 Rectángulo"/>
          <p:cNvSpPr/>
          <p:nvPr/>
        </p:nvSpPr>
        <p:spPr>
          <a:xfrm>
            <a:off x="2123728" y="1412776"/>
            <a:ext cx="4832920" cy="3896816"/>
          </a:xfrm>
          <a:prstGeom prst="rect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MX"/>
          </a:p>
        </p:txBody>
      </p:sp>
      <p:sp>
        <p:nvSpPr>
          <p:cNvPr id="6" name="5 Rectángulo"/>
          <p:cNvSpPr/>
          <p:nvPr/>
        </p:nvSpPr>
        <p:spPr>
          <a:xfrm>
            <a:off x="2843808" y="2204864"/>
            <a:ext cx="3401144" cy="2537048"/>
          </a:xfrm>
          <a:prstGeom prst="rect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MX"/>
          </a:p>
        </p:txBody>
      </p:sp>
      <p:sp>
        <p:nvSpPr>
          <p:cNvPr id="7" name="6 Rectángulo"/>
          <p:cNvSpPr/>
          <p:nvPr/>
        </p:nvSpPr>
        <p:spPr>
          <a:xfrm>
            <a:off x="755576" y="476672"/>
            <a:ext cx="7704856" cy="5904656"/>
          </a:xfrm>
          <a:prstGeom prst="rect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MX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1"/>
          <p:cNvSpPr>
            <a:spLocks noChangeArrowheads="1"/>
          </p:cNvSpPr>
          <p:nvPr/>
        </p:nvSpPr>
        <p:spPr bwMode="auto">
          <a:xfrm>
            <a:off x="582330" y="3789039"/>
            <a:ext cx="7979340" cy="25853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 algn="ctr">
              <a:defRPr/>
            </a:pPr>
            <a:r>
              <a:rPr lang="es-MX" sz="27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PERIODO DE </a:t>
            </a:r>
            <a:r>
              <a:rPr lang="es-MX" sz="2700" b="1" i="1" dirty="0">
                <a:solidFill>
                  <a:srgbClr val="FF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3</a:t>
            </a:r>
            <a:r>
              <a:rPr lang="es-MX" sz="27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 </a:t>
            </a:r>
            <a:r>
              <a:rPr lang="es-MX" sz="2700" b="1" i="1" dirty="0">
                <a:solidFill>
                  <a:srgbClr val="FF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DÍAS Y MEDIO, </a:t>
            </a:r>
            <a:r>
              <a:rPr lang="es-MX" sz="27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EN EL QUE EL PRINCIPIO CONCIENTE (ALMA) DE LAS PERSONAS ORDINARIAS PERMANECE EN  ESTADO DE </a:t>
            </a:r>
            <a:r>
              <a:rPr lang="es-MX" sz="2700" b="1" i="1" dirty="0">
                <a:solidFill>
                  <a:srgbClr val="FF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SOPOR</a:t>
            </a:r>
            <a:r>
              <a:rPr lang="es-MX" sz="27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 DE SUEÑO ANGUSTIOSO DURANTE EL CUAL NO SE DA CUENTA QUE HA SALIDO DEL PLANO HUMANO.</a:t>
            </a:r>
            <a:endParaRPr lang="es-MX" sz="27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cs typeface="Tahoma" pitchFamily="34" charset="0"/>
            </a:endParaRPr>
          </a:p>
        </p:txBody>
      </p:sp>
      <p:pic>
        <p:nvPicPr>
          <p:cNvPr id="19459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659731" y="580937"/>
            <a:ext cx="5824538" cy="23368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4" name="3 Rectángulo"/>
          <p:cNvSpPr/>
          <p:nvPr/>
        </p:nvSpPr>
        <p:spPr>
          <a:xfrm>
            <a:off x="214313" y="214313"/>
            <a:ext cx="8715375" cy="6500812"/>
          </a:xfrm>
          <a:prstGeom prst="rect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MX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Rectangle 1"/>
          <p:cNvSpPr>
            <a:spLocks noChangeArrowheads="1"/>
          </p:cNvSpPr>
          <p:nvPr/>
        </p:nvSpPr>
        <p:spPr bwMode="auto">
          <a:xfrm>
            <a:off x="821531" y="404664"/>
            <a:ext cx="7500938" cy="2231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>
              <a:defRPr/>
            </a:pPr>
            <a:r>
              <a:rPr lang="es-MX" sz="26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SE LE DICE: ¡OH NOBLE </a:t>
            </a:r>
            <a:r>
              <a:rPr lang="es-MX" sz="2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HIJO! </a:t>
            </a:r>
          </a:p>
          <a:p>
            <a:pPr algn="ctr">
              <a:defRPr/>
            </a:pPr>
            <a:r>
              <a:rPr lang="es-MX" sz="2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(</a:t>
            </a:r>
            <a:r>
              <a:rPr lang="es-MX" sz="26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NOMBRE DEL FALLECIDO</a:t>
            </a:r>
            <a:r>
              <a:rPr lang="es-MX" sz="26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) </a:t>
            </a:r>
            <a:endParaRPr lang="es-MX" sz="2600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Calibri" pitchFamily="34" charset="0"/>
              <a:cs typeface="Tahoma" pitchFamily="34" charset="0"/>
            </a:endParaRPr>
          </a:p>
          <a:p>
            <a:pPr algn="ctr">
              <a:defRPr/>
            </a:pPr>
            <a:r>
              <a:rPr lang="es-MX" sz="2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TU </a:t>
            </a:r>
            <a:r>
              <a:rPr lang="es-MX" sz="26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TIEMPO HA TERMINADO. </a:t>
            </a:r>
            <a:endParaRPr lang="es-MX" sz="2600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Calibri" pitchFamily="34" charset="0"/>
              <a:cs typeface="Tahoma" pitchFamily="34" charset="0"/>
            </a:endParaRPr>
          </a:p>
          <a:p>
            <a:pPr algn="ctr">
              <a:defRPr/>
            </a:pPr>
            <a:endParaRPr lang="es-MX" sz="9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Calibri" pitchFamily="34" charset="0"/>
              <a:cs typeface="Tahoma" pitchFamily="34" charset="0"/>
            </a:endParaRPr>
          </a:p>
          <a:p>
            <a:pPr algn="ctr">
              <a:defRPr/>
            </a:pPr>
            <a:r>
              <a:rPr lang="es-MX" sz="2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HAS </a:t>
            </a:r>
            <a:r>
              <a:rPr lang="es-MX" sz="26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DEJADO EL CUERPO FÍSICO, </a:t>
            </a:r>
            <a:endParaRPr lang="es-MX" sz="2600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Calibri" pitchFamily="34" charset="0"/>
              <a:cs typeface="Tahoma" pitchFamily="34" charset="0"/>
            </a:endParaRPr>
          </a:p>
          <a:p>
            <a:pPr algn="ctr">
              <a:defRPr/>
            </a:pPr>
            <a:r>
              <a:rPr lang="es-MX" sz="2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ESTÁS </a:t>
            </a:r>
            <a:r>
              <a:rPr lang="es-MX" sz="26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DESENMASCARADO. </a:t>
            </a:r>
            <a:endParaRPr lang="es-MX" sz="26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cs typeface="Tahoma" pitchFamily="34" charset="0"/>
            </a:endParaRPr>
          </a:p>
        </p:txBody>
      </p:sp>
      <p:pic>
        <p:nvPicPr>
          <p:cNvPr id="20483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339342" y="2760731"/>
            <a:ext cx="2465313" cy="174022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4" name="3 Rectángulo"/>
          <p:cNvSpPr/>
          <p:nvPr/>
        </p:nvSpPr>
        <p:spPr>
          <a:xfrm>
            <a:off x="214313" y="214313"/>
            <a:ext cx="8715375" cy="6500812"/>
          </a:xfrm>
          <a:prstGeom prst="rect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MX"/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565310" y="4799909"/>
            <a:ext cx="8013378" cy="18312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 algn="ctr">
              <a:defRPr/>
            </a:pPr>
            <a:r>
              <a:rPr lang="es-MX" sz="2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TU </a:t>
            </a:r>
            <a:r>
              <a:rPr lang="es-MX" sz="26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ALIENTO HA CESADO. </a:t>
            </a:r>
            <a:endParaRPr lang="es-MX" sz="2600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Calibri" pitchFamily="34" charset="0"/>
              <a:cs typeface="Tahoma" pitchFamily="34" charset="0"/>
            </a:endParaRPr>
          </a:p>
          <a:p>
            <a:pPr algn="ctr">
              <a:defRPr/>
            </a:pPr>
            <a:endParaRPr lang="es-MX" sz="9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Calibri" pitchFamily="34" charset="0"/>
              <a:cs typeface="Tahoma" pitchFamily="34" charset="0"/>
            </a:endParaRPr>
          </a:p>
          <a:p>
            <a:pPr algn="ctr">
              <a:defRPr/>
            </a:pPr>
            <a:r>
              <a:rPr lang="es-MX" sz="2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TU </a:t>
            </a:r>
            <a:r>
              <a:rPr lang="es-MX" sz="26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GURÚ TE HA COLOCADO FRENTE A FRENTE A LA CLARA LUZ PRIMORDIAL. </a:t>
            </a:r>
            <a:r>
              <a:rPr lang="es-MX" sz="2600" b="1" i="1" dirty="0">
                <a:solidFill>
                  <a:srgbClr val="FF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RECONÓCETE</a:t>
            </a:r>
            <a:r>
              <a:rPr lang="es-MX" sz="26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 A TI MISMO, PORQUE ESTÁS MUERTO.</a:t>
            </a:r>
            <a:endParaRPr lang="es-MX" sz="26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1"/>
          <p:cNvSpPr>
            <a:spLocks noChangeArrowheads="1"/>
          </p:cNvSpPr>
          <p:nvPr/>
        </p:nvSpPr>
        <p:spPr bwMode="auto">
          <a:xfrm>
            <a:off x="695474" y="559251"/>
            <a:ext cx="7776864" cy="92333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anchor="ctr">
            <a:spAutoFit/>
          </a:bodyPr>
          <a:lstStyle/>
          <a:p>
            <a:pPr algn="ctr">
              <a:defRPr/>
            </a:pPr>
            <a:r>
              <a:rPr lang="es-MX" sz="2700" b="1" i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SERÍA LAMENTABLE QUE CONTINUASES DORMIDO EN EL MUNDO DE LOS MUERTOS.</a:t>
            </a:r>
            <a:endParaRPr lang="es-MX" sz="2700" b="1" i="1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cs typeface="Tahoma" pitchFamily="34" charset="0"/>
            </a:endParaRPr>
          </a:p>
        </p:txBody>
      </p:sp>
      <p:sp>
        <p:nvSpPr>
          <p:cNvPr id="21507" name="Rectangle 3"/>
          <p:cNvSpPr>
            <a:spLocks noChangeArrowheads="1"/>
          </p:cNvSpPr>
          <p:nvPr/>
        </p:nvSpPr>
        <p:spPr bwMode="auto">
          <a:xfrm>
            <a:off x="1643063" y="5548313"/>
            <a:ext cx="5786437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>
              <a:defRPr/>
            </a:pPr>
            <a:r>
              <a:rPr lang="es-MX" sz="2400" b="1" i="1" dirty="0">
                <a:solidFill>
                  <a:srgbClr val="FF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ea typeface="Calibri" pitchFamily="34" charset="0"/>
                <a:cs typeface="Times New Roman" pitchFamily="18" charset="0"/>
              </a:rPr>
              <a:t>Medita profundamente en el Señor de la Gran Compasión.</a:t>
            </a:r>
            <a:endParaRPr lang="es-MX" sz="4000" b="1" i="1" dirty="0">
              <a:solidFill>
                <a:srgbClr val="FFFF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</a:endParaRPr>
          </a:p>
        </p:txBody>
      </p:sp>
      <p:pic>
        <p:nvPicPr>
          <p:cNvPr id="21510" name="Picture 4" descr="D:\vida-despues-muerte(2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6927" y="1779588"/>
            <a:ext cx="2738437" cy="3370262"/>
          </a:xfrm>
          <a:prstGeom prst="rect">
            <a:avLst/>
          </a:prstGeom>
          <a:ln>
            <a:solidFill>
              <a:srgbClr val="FFFF99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4 Rectángulo"/>
          <p:cNvSpPr/>
          <p:nvPr/>
        </p:nvSpPr>
        <p:spPr>
          <a:xfrm>
            <a:off x="214313" y="214313"/>
            <a:ext cx="8715375" cy="6500812"/>
          </a:xfrm>
          <a:prstGeom prst="rect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MX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etro">
  <a:themeElements>
    <a:clrScheme name="Equidad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Metro">
      <a:majorFont>
        <a:latin typeface="Consolas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Metro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bg1">
                <a:shade val="100000"/>
                <a:satMod val="150000"/>
              </a:schemeClr>
            </a:gs>
            <a:gs pos="65000">
              <a:schemeClr val="bg1">
                <a:shade val="90000"/>
                <a:satMod val="375000"/>
              </a:schemeClr>
            </a:gs>
            <a:gs pos="100000">
              <a:schemeClr val="phClr">
                <a:tint val="88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0000"/>
                <a:satMod val="180000"/>
              </a:schemeClr>
              <a:schemeClr val="phClr">
                <a:tint val="90000"/>
                <a:satMod val="20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Metro</Template>
  <TotalTime>918</TotalTime>
  <Words>2529</Words>
  <Application>Microsoft Office PowerPoint</Application>
  <PresentationFormat>Apresentação na tela (4:3)</PresentationFormat>
  <Paragraphs>204</Paragraphs>
  <Slides>62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slides</vt:lpstr>
      </vt:variant>
      <vt:variant>
        <vt:i4>62</vt:i4>
      </vt:variant>
    </vt:vector>
  </HeadingPairs>
  <TitlesOfParts>
    <vt:vector size="63" baseType="lpstr">
      <vt:lpstr>Metro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Slide 28</vt:lpstr>
      <vt:lpstr>Slide 29</vt:lpstr>
      <vt:lpstr>Slide 30</vt:lpstr>
      <vt:lpstr>Slide 31</vt:lpstr>
      <vt:lpstr>Slide 32</vt:lpstr>
      <vt:lpstr>Slide 33</vt:lpstr>
      <vt:lpstr>Slide 34</vt:lpstr>
      <vt:lpstr>Slide 35</vt:lpstr>
      <vt:lpstr>Slide 36</vt:lpstr>
      <vt:lpstr>Slide 37</vt:lpstr>
      <vt:lpstr>Slide 38</vt:lpstr>
      <vt:lpstr>Slide 39</vt:lpstr>
      <vt:lpstr>Slide 40</vt:lpstr>
      <vt:lpstr>Slide 41</vt:lpstr>
      <vt:lpstr>Slide 42</vt:lpstr>
      <vt:lpstr>Slide 43</vt:lpstr>
      <vt:lpstr>Slide 44</vt:lpstr>
      <vt:lpstr>Slide 45</vt:lpstr>
      <vt:lpstr>Slide 46</vt:lpstr>
      <vt:lpstr>Slide 47</vt:lpstr>
      <vt:lpstr>Slide 48</vt:lpstr>
      <vt:lpstr>Slide 49</vt:lpstr>
      <vt:lpstr>Slide 50</vt:lpstr>
      <vt:lpstr>Slide 51</vt:lpstr>
      <vt:lpstr>Slide 52</vt:lpstr>
      <vt:lpstr>Slide 53</vt:lpstr>
      <vt:lpstr>Slide 54</vt:lpstr>
      <vt:lpstr>Slide 55</vt:lpstr>
      <vt:lpstr>Slide 56</vt:lpstr>
      <vt:lpstr>Slide 57</vt:lpstr>
      <vt:lpstr>Slide 58</vt:lpstr>
      <vt:lpstr>Slide 59</vt:lpstr>
      <vt:lpstr>Slide 60</vt:lpstr>
      <vt:lpstr>Slide 61</vt:lpstr>
      <vt:lpstr>Slide 62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*</dc:creator>
  <cp:lastModifiedBy>Ali</cp:lastModifiedBy>
  <cp:revision>110</cp:revision>
  <dcterms:created xsi:type="dcterms:W3CDTF">2009-12-26T01:38:22Z</dcterms:created>
  <dcterms:modified xsi:type="dcterms:W3CDTF">2013-01-12T17:58:48Z</dcterms:modified>
</cp:coreProperties>
</file>